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7" r:id="rId1"/>
  </p:sldMasterIdLst>
  <p:notesMasterIdLst>
    <p:notesMasterId r:id="rId13"/>
  </p:notesMasterIdLst>
  <p:sldIdLst>
    <p:sldId id="256" r:id="rId2"/>
    <p:sldId id="259" r:id="rId3"/>
    <p:sldId id="270" r:id="rId4"/>
    <p:sldId id="257" r:id="rId5"/>
    <p:sldId id="272" r:id="rId6"/>
    <p:sldId id="295" r:id="rId7"/>
    <p:sldId id="266" r:id="rId8"/>
    <p:sldId id="294" r:id="rId9"/>
    <p:sldId id="279" r:id="rId10"/>
    <p:sldId id="281" r:id="rId11"/>
    <p:sldId id="29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EEE3271-3C59-4B7F-AD99-6FB0C551A468}">
          <p14:sldIdLst>
            <p14:sldId id="256"/>
            <p14:sldId id="259"/>
            <p14:sldId id="270"/>
            <p14:sldId id="257"/>
            <p14:sldId id="272"/>
          </p14:sldIdLst>
        </p14:section>
        <p14:section name="Untitled Section" id="{068F2A8B-D539-4051-8696-45B6E20A0B06}">
          <p14:sldIdLst>
            <p14:sldId id="295"/>
            <p14:sldId id="266"/>
            <p14:sldId id="294"/>
            <p14:sldId id="279"/>
            <p14:sldId id="281"/>
            <p14:sldId id="29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99" d="100"/>
          <a:sy n="99" d="100"/>
        </p:scale>
        <p:origin x="-580" y="-624"/>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51" d="100"/>
          <a:sy n="51" d="100"/>
        </p:scale>
        <p:origin x="2692" y="5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D24B14-A742-4FC2-A763-6ADF9F9A9168}" type="datetimeFigureOut">
              <a:rPr lang="en-US" smtClean="0"/>
              <a:t>7/11/2024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21304C-B00B-402F-8122-081BD07DEDD9}" type="slidenum">
              <a:rPr lang="en-US" smtClean="0"/>
              <a:t>‹#›</a:t>
            </a:fld>
            <a:endParaRPr lang="en-US"/>
          </a:p>
        </p:txBody>
      </p:sp>
    </p:spTree>
    <p:extLst>
      <p:ext uri="{BB962C8B-B14F-4D97-AF65-F5344CB8AC3E}">
        <p14:creationId xmlns:p14="http://schemas.microsoft.com/office/powerpoint/2010/main" val="687035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821304C-B00B-402F-8122-081BD07DEDD9}" type="slidenum">
              <a:rPr lang="en-US" smtClean="0"/>
              <a:t>1</a:t>
            </a:fld>
            <a:endParaRPr lang="en-US"/>
          </a:p>
        </p:txBody>
      </p:sp>
    </p:spTree>
    <p:extLst>
      <p:ext uri="{BB962C8B-B14F-4D97-AF65-F5344CB8AC3E}">
        <p14:creationId xmlns:p14="http://schemas.microsoft.com/office/powerpoint/2010/main" val="16471693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821304C-B00B-402F-8122-081BD07DEDD9}" type="slidenum">
              <a:rPr lang="en-US" smtClean="0"/>
              <a:t>3</a:t>
            </a:fld>
            <a:endParaRPr lang="en-US"/>
          </a:p>
        </p:txBody>
      </p:sp>
    </p:spTree>
    <p:extLst>
      <p:ext uri="{BB962C8B-B14F-4D97-AF65-F5344CB8AC3E}">
        <p14:creationId xmlns:p14="http://schemas.microsoft.com/office/powerpoint/2010/main" val="4029624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The samples will be drawn in replicates at different depths: top, middle, and bottom. The samples will be thoroughly mixed to obtain a homogenous sample </a:t>
            </a:r>
            <a:r>
              <a:rPr lang="en-GB" sz="1200" dirty="0" smtClean="0">
                <a:effectLst/>
                <a:latin typeface="Times New Roman" panose="02020603050405020304" pitchFamily="18" charset="0"/>
                <a:ea typeface="Calibri" panose="020F0502020204030204" pitchFamily="34" charset="0"/>
                <a:cs typeface="Times New Roman" panose="02020603050405020304" pitchFamily="18" charset="0"/>
              </a:rPr>
              <a:t>.</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96579D2-7849-4559-AC2A-57B0B4FCC6EF}" type="slidenum">
              <a:rPr lang="en-US" smtClean="0"/>
              <a:t>5</a:t>
            </a:fld>
            <a:endParaRPr lang="en-US"/>
          </a:p>
        </p:txBody>
      </p:sp>
    </p:spTree>
    <p:extLst>
      <p:ext uri="{BB962C8B-B14F-4D97-AF65-F5344CB8AC3E}">
        <p14:creationId xmlns:p14="http://schemas.microsoft.com/office/powerpoint/2010/main" val="24511448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821304C-B00B-402F-8122-081BD07DEDD9}" type="slidenum">
              <a:rPr lang="en-US" smtClean="0"/>
              <a:t>7</a:t>
            </a:fld>
            <a:endParaRPr lang="en-US"/>
          </a:p>
        </p:txBody>
      </p:sp>
    </p:spTree>
    <p:extLst>
      <p:ext uri="{BB962C8B-B14F-4D97-AF65-F5344CB8AC3E}">
        <p14:creationId xmlns:p14="http://schemas.microsoft.com/office/powerpoint/2010/main" val="12199065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821304C-B00B-402F-8122-081BD07DEDD9}" type="slidenum">
              <a:rPr lang="en-US" smtClean="0"/>
              <a:t>8</a:t>
            </a:fld>
            <a:endParaRPr lang="en-US"/>
          </a:p>
        </p:txBody>
      </p:sp>
    </p:spTree>
    <p:extLst>
      <p:ext uri="{BB962C8B-B14F-4D97-AF65-F5344CB8AC3E}">
        <p14:creationId xmlns:p14="http://schemas.microsoft.com/office/powerpoint/2010/main" val="31755333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KE" dirty="0"/>
          </a:p>
        </p:txBody>
      </p:sp>
      <p:sp>
        <p:nvSpPr>
          <p:cNvPr id="4" name="Slide Number Placeholder 3"/>
          <p:cNvSpPr>
            <a:spLocks noGrp="1"/>
          </p:cNvSpPr>
          <p:nvPr>
            <p:ph type="sldNum" sz="quarter" idx="5"/>
          </p:nvPr>
        </p:nvSpPr>
        <p:spPr/>
        <p:txBody>
          <a:bodyPr/>
          <a:lstStyle/>
          <a:p>
            <a:fld id="{78C19597-DB98-C142-8F30-2246E5940195}" type="slidenum">
              <a:rPr lang="en-KE" smtClean="0"/>
              <a:t>9</a:t>
            </a:fld>
            <a:endParaRPr lang="en-KE"/>
          </a:p>
        </p:txBody>
      </p:sp>
    </p:spTree>
    <p:extLst>
      <p:ext uri="{BB962C8B-B14F-4D97-AF65-F5344CB8AC3E}">
        <p14:creationId xmlns:p14="http://schemas.microsoft.com/office/powerpoint/2010/main" val="39051365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KE" dirty="0"/>
          </a:p>
        </p:txBody>
      </p:sp>
      <p:sp>
        <p:nvSpPr>
          <p:cNvPr id="4" name="Slide Number Placeholder 3"/>
          <p:cNvSpPr>
            <a:spLocks noGrp="1"/>
          </p:cNvSpPr>
          <p:nvPr>
            <p:ph type="sldNum" sz="quarter" idx="5"/>
          </p:nvPr>
        </p:nvSpPr>
        <p:spPr/>
        <p:txBody>
          <a:bodyPr/>
          <a:lstStyle/>
          <a:p>
            <a:fld id="{78C19597-DB98-C142-8F30-2246E5940195}" type="slidenum">
              <a:rPr lang="en-KE" smtClean="0"/>
              <a:t>10</a:t>
            </a:fld>
            <a:endParaRPr lang="en-KE"/>
          </a:p>
        </p:txBody>
      </p:sp>
    </p:spTree>
    <p:extLst>
      <p:ext uri="{BB962C8B-B14F-4D97-AF65-F5344CB8AC3E}">
        <p14:creationId xmlns:p14="http://schemas.microsoft.com/office/powerpoint/2010/main" val="28874115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5CB9B40-7331-4D9F-ACB2-54832C1891D0}" type="datetimeFigureOut">
              <a:rPr lang="en-US" smtClean="0"/>
              <a:t>7/11/2024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FD8EA4-E11D-498A-99F8-FA8743747729}" type="slidenum">
              <a:rPr lang="en-US" smtClean="0"/>
              <a:t>‹#›</a:t>
            </a:fld>
            <a:endParaRPr lang="en-US"/>
          </a:p>
        </p:txBody>
      </p:sp>
    </p:spTree>
    <p:extLst>
      <p:ext uri="{BB962C8B-B14F-4D97-AF65-F5344CB8AC3E}">
        <p14:creationId xmlns:p14="http://schemas.microsoft.com/office/powerpoint/2010/main" val="2825636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5CB9B40-7331-4D9F-ACB2-54832C1891D0}" type="datetimeFigureOut">
              <a:rPr lang="en-US" smtClean="0"/>
              <a:t>7/11/2024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FD8EA4-E11D-498A-99F8-FA8743747729}" type="slidenum">
              <a:rPr lang="en-US" smtClean="0"/>
              <a:t>‹#›</a:t>
            </a:fld>
            <a:endParaRPr lang="en-US"/>
          </a:p>
        </p:txBody>
      </p:sp>
    </p:spTree>
    <p:extLst>
      <p:ext uri="{BB962C8B-B14F-4D97-AF65-F5344CB8AC3E}">
        <p14:creationId xmlns:p14="http://schemas.microsoft.com/office/powerpoint/2010/main" val="10175031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5CB9B40-7331-4D9F-ACB2-54832C1891D0}" type="datetimeFigureOut">
              <a:rPr lang="en-US" smtClean="0"/>
              <a:t>7/11/2024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FD8EA4-E11D-498A-99F8-FA8743747729}" type="slidenum">
              <a:rPr lang="en-US" smtClean="0"/>
              <a:t>‹#›</a:t>
            </a:fld>
            <a:endParaRPr lang="en-US"/>
          </a:p>
        </p:txBody>
      </p:sp>
    </p:spTree>
    <p:extLst>
      <p:ext uri="{BB962C8B-B14F-4D97-AF65-F5344CB8AC3E}">
        <p14:creationId xmlns:p14="http://schemas.microsoft.com/office/powerpoint/2010/main" val="156370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5CB9B40-7331-4D9F-ACB2-54832C1891D0}" type="datetimeFigureOut">
              <a:rPr lang="en-US" smtClean="0"/>
              <a:t>7/11/2024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FD8EA4-E11D-498A-99F8-FA8743747729}" type="slidenum">
              <a:rPr lang="en-US" smtClean="0"/>
              <a:t>‹#›</a:t>
            </a:fld>
            <a:endParaRPr lang="en-US"/>
          </a:p>
        </p:txBody>
      </p:sp>
    </p:spTree>
    <p:extLst>
      <p:ext uri="{BB962C8B-B14F-4D97-AF65-F5344CB8AC3E}">
        <p14:creationId xmlns:p14="http://schemas.microsoft.com/office/powerpoint/2010/main" val="4346377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5CB9B40-7331-4D9F-ACB2-54832C1891D0}" type="datetimeFigureOut">
              <a:rPr lang="en-US" smtClean="0"/>
              <a:t>7/11/2024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FD8EA4-E11D-498A-99F8-FA8743747729}" type="slidenum">
              <a:rPr lang="en-US" smtClean="0"/>
              <a:t>‹#›</a:t>
            </a:fld>
            <a:endParaRPr lang="en-US"/>
          </a:p>
        </p:txBody>
      </p:sp>
    </p:spTree>
    <p:extLst>
      <p:ext uri="{BB962C8B-B14F-4D97-AF65-F5344CB8AC3E}">
        <p14:creationId xmlns:p14="http://schemas.microsoft.com/office/powerpoint/2010/main" val="16553427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5CB9B40-7331-4D9F-ACB2-54832C1891D0}" type="datetimeFigureOut">
              <a:rPr lang="en-US" smtClean="0"/>
              <a:t>7/11/2024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FD8EA4-E11D-498A-99F8-FA8743747729}" type="slidenum">
              <a:rPr lang="en-US" smtClean="0"/>
              <a:t>‹#›</a:t>
            </a:fld>
            <a:endParaRPr lang="en-US"/>
          </a:p>
        </p:txBody>
      </p:sp>
    </p:spTree>
    <p:extLst>
      <p:ext uri="{BB962C8B-B14F-4D97-AF65-F5344CB8AC3E}">
        <p14:creationId xmlns:p14="http://schemas.microsoft.com/office/powerpoint/2010/main" val="12460259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5CB9B40-7331-4D9F-ACB2-54832C1891D0}" type="datetimeFigureOut">
              <a:rPr lang="en-US" smtClean="0"/>
              <a:t>7/11/2024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DFD8EA4-E11D-498A-99F8-FA8743747729}" type="slidenum">
              <a:rPr lang="en-US" smtClean="0"/>
              <a:t>‹#›</a:t>
            </a:fld>
            <a:endParaRPr lang="en-US"/>
          </a:p>
        </p:txBody>
      </p:sp>
    </p:spTree>
    <p:extLst>
      <p:ext uri="{BB962C8B-B14F-4D97-AF65-F5344CB8AC3E}">
        <p14:creationId xmlns:p14="http://schemas.microsoft.com/office/powerpoint/2010/main" val="27702707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5CB9B40-7331-4D9F-ACB2-54832C1891D0}" type="datetimeFigureOut">
              <a:rPr lang="en-US" smtClean="0"/>
              <a:t>7/11/2024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DFD8EA4-E11D-498A-99F8-FA8743747729}" type="slidenum">
              <a:rPr lang="en-US" smtClean="0"/>
              <a:t>‹#›</a:t>
            </a:fld>
            <a:endParaRPr lang="en-US"/>
          </a:p>
        </p:txBody>
      </p:sp>
    </p:spTree>
    <p:extLst>
      <p:ext uri="{BB962C8B-B14F-4D97-AF65-F5344CB8AC3E}">
        <p14:creationId xmlns:p14="http://schemas.microsoft.com/office/powerpoint/2010/main" val="1230070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5CB9B40-7331-4D9F-ACB2-54832C1891D0}" type="datetimeFigureOut">
              <a:rPr lang="en-US" smtClean="0"/>
              <a:t>7/11/2024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DFD8EA4-E11D-498A-99F8-FA8743747729}" type="slidenum">
              <a:rPr lang="en-US" smtClean="0"/>
              <a:t>‹#›</a:t>
            </a:fld>
            <a:endParaRPr lang="en-US"/>
          </a:p>
        </p:txBody>
      </p:sp>
    </p:spTree>
    <p:extLst>
      <p:ext uri="{BB962C8B-B14F-4D97-AF65-F5344CB8AC3E}">
        <p14:creationId xmlns:p14="http://schemas.microsoft.com/office/powerpoint/2010/main" val="6131679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5CB9B40-7331-4D9F-ACB2-54832C1891D0}" type="datetimeFigureOut">
              <a:rPr lang="en-US" smtClean="0"/>
              <a:t>7/11/2024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FD8EA4-E11D-498A-99F8-FA8743747729}" type="slidenum">
              <a:rPr lang="en-US" smtClean="0"/>
              <a:t>‹#›</a:t>
            </a:fld>
            <a:endParaRPr lang="en-US"/>
          </a:p>
        </p:txBody>
      </p:sp>
    </p:spTree>
    <p:extLst>
      <p:ext uri="{BB962C8B-B14F-4D97-AF65-F5344CB8AC3E}">
        <p14:creationId xmlns:p14="http://schemas.microsoft.com/office/powerpoint/2010/main" val="36665678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5CB9B40-7331-4D9F-ACB2-54832C1891D0}" type="datetimeFigureOut">
              <a:rPr lang="en-US" smtClean="0"/>
              <a:t>7/11/2024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FD8EA4-E11D-498A-99F8-FA8743747729}" type="slidenum">
              <a:rPr lang="en-US" smtClean="0"/>
              <a:t>‹#›</a:t>
            </a:fld>
            <a:endParaRPr lang="en-US"/>
          </a:p>
        </p:txBody>
      </p:sp>
    </p:spTree>
    <p:extLst>
      <p:ext uri="{BB962C8B-B14F-4D97-AF65-F5344CB8AC3E}">
        <p14:creationId xmlns:p14="http://schemas.microsoft.com/office/powerpoint/2010/main" val="37954698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CB9B40-7331-4D9F-ACB2-54832C1891D0}" type="datetimeFigureOut">
              <a:rPr lang="en-US" smtClean="0"/>
              <a:t>7/11/2024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FD8EA4-E11D-498A-99F8-FA8743747729}" type="slidenum">
              <a:rPr lang="en-US" smtClean="0"/>
              <a:t>‹#›</a:t>
            </a:fld>
            <a:endParaRPr lang="en-US"/>
          </a:p>
        </p:txBody>
      </p:sp>
    </p:spTree>
    <p:extLst>
      <p:ext uri="{BB962C8B-B14F-4D97-AF65-F5344CB8AC3E}">
        <p14:creationId xmlns:p14="http://schemas.microsoft.com/office/powerpoint/2010/main" val="2498683548"/>
      </p:ext>
    </p:extLst>
  </p:cSld>
  <p:clrMap bg1="lt1" tx1="dk1" bg2="lt2" tx2="dk2" accent1="accent1" accent2="accent2" accent3="accent3" accent4="accent4" accent5="accent5" accent6="accent6" hlink="hlink" folHlink="folHlink"/>
  <p:sldLayoutIdLst>
    <p:sldLayoutId id="2147483838" r:id="rId1"/>
    <p:sldLayoutId id="2147483839" r:id="rId2"/>
    <p:sldLayoutId id="2147483840" r:id="rId3"/>
    <p:sldLayoutId id="2147483841" r:id="rId4"/>
    <p:sldLayoutId id="2147483842" r:id="rId5"/>
    <p:sldLayoutId id="2147483843" r:id="rId6"/>
    <p:sldLayoutId id="2147483844" r:id="rId7"/>
    <p:sldLayoutId id="2147483845" r:id="rId8"/>
    <p:sldLayoutId id="2147483846" r:id="rId9"/>
    <p:sldLayoutId id="2147483847" r:id="rId10"/>
    <p:sldLayoutId id="214748384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79304" y="1162640"/>
            <a:ext cx="9144000" cy="3114037"/>
          </a:xfrm>
        </p:spPr>
        <p:txBody>
          <a:bodyPr>
            <a:normAutofit/>
          </a:bodyPr>
          <a:lstStyle/>
          <a:p>
            <a:r>
              <a:rPr lang="en-US" sz="4400" b="1" dirty="0" smtClean="0">
                <a:latin typeface="Arial" panose="020B0604020202020204" pitchFamily="34" charset="0"/>
                <a:cs typeface="Arial" panose="020B0604020202020204" pitchFamily="34" charset="0"/>
              </a:rPr>
              <a:t>Culture, Gender, and Social Inclusion: A Study on Television Advertising and Sustainable Development</a:t>
            </a:r>
            <a:br>
              <a:rPr lang="en-US" sz="4400" b="1" dirty="0" smtClean="0">
                <a:latin typeface="Arial" panose="020B0604020202020204" pitchFamily="34" charset="0"/>
                <a:cs typeface="Arial" panose="020B0604020202020204" pitchFamily="34" charset="0"/>
              </a:rPr>
            </a:br>
            <a:endParaRPr lang="en-US" sz="4400" b="1" dirty="0">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1482086" y="3694055"/>
            <a:ext cx="7766936" cy="2246272"/>
          </a:xfrm>
        </p:spPr>
        <p:txBody>
          <a:bodyPr>
            <a:noAutofit/>
          </a:bodyPr>
          <a:lstStyle/>
          <a:p>
            <a:r>
              <a:rPr lang="en-GB" sz="3200" b="1" dirty="0" err="1" smtClean="0">
                <a:latin typeface="Arial" panose="020B0604020202020204" pitchFamily="34" charset="0"/>
                <a:ea typeface="Roboto Slab" pitchFamily="2" charset="0"/>
                <a:cs typeface="Arial" panose="020B0604020202020204" pitchFamily="34" charset="0"/>
              </a:rPr>
              <a:t>Okemwa</a:t>
            </a:r>
            <a:r>
              <a:rPr lang="en-GB" sz="3200" b="1" dirty="0" smtClean="0">
                <a:latin typeface="Arial" panose="020B0604020202020204" pitchFamily="34" charset="0"/>
                <a:ea typeface="Roboto Slab" pitchFamily="2" charset="0"/>
                <a:cs typeface="Arial" panose="020B0604020202020204" pitchFamily="34" charset="0"/>
              </a:rPr>
              <a:t> </a:t>
            </a:r>
            <a:r>
              <a:rPr lang="en-GB" sz="3200" b="1" dirty="0" err="1" smtClean="0">
                <a:latin typeface="Arial" panose="020B0604020202020204" pitchFamily="34" charset="0"/>
                <a:ea typeface="Roboto Slab" pitchFamily="2" charset="0"/>
                <a:cs typeface="Arial" panose="020B0604020202020204" pitchFamily="34" charset="0"/>
              </a:rPr>
              <a:t>Kemunto</a:t>
            </a:r>
            <a:r>
              <a:rPr lang="en-GB" sz="3200" b="1" dirty="0" smtClean="0">
                <a:latin typeface="Arial" panose="020B0604020202020204" pitchFamily="34" charset="0"/>
                <a:ea typeface="Roboto Slab" pitchFamily="2" charset="0"/>
                <a:cs typeface="Arial" panose="020B0604020202020204" pitchFamily="34" charset="0"/>
              </a:rPr>
              <a:t> Sabina, </a:t>
            </a:r>
          </a:p>
          <a:p>
            <a:r>
              <a:rPr lang="en-GB" sz="3200" b="1" dirty="0" err="1" smtClean="0">
                <a:latin typeface="Arial" panose="020B0604020202020204" pitchFamily="34" charset="0"/>
                <a:ea typeface="Roboto Slab" pitchFamily="2" charset="0"/>
                <a:cs typeface="Arial" panose="020B0604020202020204" pitchFamily="34" charset="0"/>
              </a:rPr>
              <a:t>Chuka</a:t>
            </a:r>
            <a:r>
              <a:rPr lang="en-GB" sz="3200" b="1" dirty="0">
                <a:latin typeface="Arial" panose="020B0604020202020204" pitchFamily="34" charset="0"/>
                <a:ea typeface="Roboto Slab" pitchFamily="2" charset="0"/>
                <a:cs typeface="Arial" panose="020B0604020202020204" pitchFamily="34" charset="0"/>
              </a:rPr>
              <a:t> </a:t>
            </a:r>
            <a:r>
              <a:rPr lang="en-GB" sz="3200" b="1" dirty="0" smtClean="0">
                <a:latin typeface="Arial" panose="020B0604020202020204" pitchFamily="34" charset="0"/>
                <a:ea typeface="Roboto Slab" pitchFamily="2" charset="0"/>
                <a:cs typeface="Arial" panose="020B0604020202020204" pitchFamily="34" charset="0"/>
              </a:rPr>
              <a:t>University,</a:t>
            </a:r>
          </a:p>
          <a:p>
            <a:r>
              <a:rPr lang="en-GB" sz="3200" b="1" dirty="0" smtClean="0">
                <a:latin typeface="Arial" panose="020B0604020202020204" pitchFamily="34" charset="0"/>
                <a:ea typeface="Roboto Slab" pitchFamily="2" charset="0"/>
                <a:cs typeface="Arial" panose="020B0604020202020204" pitchFamily="34" charset="0"/>
              </a:rPr>
              <a:t>11</a:t>
            </a:r>
            <a:r>
              <a:rPr lang="en-GB" sz="3200" b="1" baseline="30000" dirty="0" smtClean="0">
                <a:latin typeface="Arial" panose="020B0604020202020204" pitchFamily="34" charset="0"/>
                <a:ea typeface="Roboto Slab" pitchFamily="2" charset="0"/>
                <a:cs typeface="Arial" panose="020B0604020202020204" pitchFamily="34" charset="0"/>
              </a:rPr>
              <a:t>th</a:t>
            </a:r>
            <a:r>
              <a:rPr lang="en-GB" sz="3200" b="1" dirty="0" smtClean="0">
                <a:latin typeface="Arial" panose="020B0604020202020204" pitchFamily="34" charset="0"/>
                <a:ea typeface="Roboto Slab" pitchFamily="2" charset="0"/>
                <a:cs typeface="Arial" panose="020B0604020202020204" pitchFamily="34" charset="0"/>
              </a:rPr>
              <a:t> JULY, 2024</a:t>
            </a:r>
          </a:p>
          <a:p>
            <a:endParaRPr lang="en-GB" sz="3200" b="1" dirty="0" smtClean="0">
              <a:latin typeface="Arial" panose="020B0604020202020204" pitchFamily="34" charset="0"/>
              <a:ea typeface="Roboto Slab" pitchFamily="2" charset="0"/>
              <a:cs typeface="Arial" panose="020B0604020202020204" pitchFamily="34"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022109937"/>
      </p:ext>
    </p:extLst>
  </p:cSld>
  <p:clrMapOvr>
    <a:masterClrMapping/>
  </p:clrMapOvr>
  <mc:AlternateContent xmlns:mc="http://schemas.openxmlformats.org/markup-compatibility/2006" xmlns:p14="http://schemas.microsoft.com/office/powerpoint/2010/main">
    <mc:Choice Requires="p14">
      <p:transition spd="slow" p14:dur="10000" advTm="21846">
        <p:wipe/>
      </p:transition>
    </mc:Choice>
    <mc:Fallback xmlns="">
      <p:transition spd="slow" advTm="21846">
        <p:wip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mute="1"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599768" y="300509"/>
            <a:ext cx="12292721" cy="6802506"/>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5"/>
            <a:stretch>
              <a:fillRect t="-38888" b="-38888"/>
            </a:stretch>
          </a:blipFill>
        </p:spPr>
        <p:txBody>
          <a:bodyPr/>
          <a:lstStyle/>
          <a:p>
            <a:endParaRPr lang="en-KE" sz="1200" dirty="0"/>
          </a:p>
        </p:txBody>
      </p:sp>
      <p:sp>
        <p:nvSpPr>
          <p:cNvPr id="6" name="TextBox 6"/>
          <p:cNvSpPr txBox="1"/>
          <p:nvPr/>
        </p:nvSpPr>
        <p:spPr>
          <a:xfrm>
            <a:off x="943897" y="528056"/>
            <a:ext cx="10159999" cy="515526"/>
          </a:xfrm>
          <a:prstGeom prst="rect">
            <a:avLst/>
          </a:prstGeom>
        </p:spPr>
        <p:txBody>
          <a:bodyPr wrap="square" lIns="0" tIns="0" rIns="0" bIns="0" rtlCol="0" anchor="t">
            <a:spAutoFit/>
          </a:bodyPr>
          <a:lstStyle/>
          <a:p>
            <a:pPr algn="ctr">
              <a:lnSpc>
                <a:spcPts val="4366"/>
              </a:lnSpc>
              <a:spcBef>
                <a:spcPct val="0"/>
              </a:spcBef>
            </a:pPr>
            <a:r>
              <a:rPr lang="en-US" sz="3163" spc="25" dirty="0">
                <a:solidFill>
                  <a:srgbClr val="FF0000"/>
                </a:solidFill>
                <a:latin typeface="Archivo Black"/>
              </a:rPr>
              <a:t>STRATEGY AND TACTICS</a:t>
            </a:r>
          </a:p>
        </p:txBody>
      </p:sp>
      <p:sp>
        <p:nvSpPr>
          <p:cNvPr id="17" name="Rectangle 2">
            <a:extLst>
              <a:ext uri="{FF2B5EF4-FFF2-40B4-BE49-F238E27FC236}">
                <a16:creationId xmlns:a16="http://schemas.microsoft.com/office/drawing/2014/main" id="{15FCA7DA-7510-E54D-F776-BB2677BFA6D0}"/>
              </a:ext>
            </a:extLst>
          </p:cNvPr>
          <p:cNvSpPr>
            <a:spLocks noChangeArrowheads="1"/>
          </p:cNvSpPr>
          <p:nvPr/>
        </p:nvSpPr>
        <p:spPr bwMode="auto">
          <a:xfrm>
            <a:off x="1228078" y="6182840"/>
            <a:ext cx="38446632"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0960" tIns="30480" rIns="60960" bIns="30480" numCol="1" anchor="ctr" anchorCtr="0" compatLnSpc="1">
            <a:prstTxWarp prst="textNoShape">
              <a:avLst/>
            </a:prstTxWarp>
            <a:spAutoFit/>
          </a:bodyPr>
          <a:lstStyle/>
          <a:p>
            <a:pPr defTabSz="609630" eaLnBrk="0" fontAlgn="base" hangingPunct="0">
              <a:spcBef>
                <a:spcPct val="0"/>
              </a:spcBef>
              <a:spcAft>
                <a:spcPct val="0"/>
              </a:spcAft>
            </a:pPr>
            <a:r>
              <a:rPr lang="en-US" altLang="en-KE" sz="800" dirty="0">
                <a:latin typeface="Calibri" panose="020F0502020204030204" pitchFamily="34" charset="0"/>
                <a:ea typeface="Calibri" panose="020F0502020204030204" pitchFamily="34" charset="0"/>
                <a:cs typeface="Times New Roman" panose="02020603050405020304" pitchFamily="18" charset="0"/>
              </a:rPr>
              <a:t> </a:t>
            </a:r>
            <a:endParaRPr lang="en-US" altLang="en-KE" sz="1200" dirty="0">
              <a:latin typeface="Arial" panose="020B0604020202020204" pitchFamily="34" charset="0"/>
            </a:endParaRPr>
          </a:p>
        </p:txBody>
      </p:sp>
      <p:graphicFrame>
        <p:nvGraphicFramePr>
          <p:cNvPr id="14" name="Table 13">
            <a:extLst>
              <a:ext uri="{FF2B5EF4-FFF2-40B4-BE49-F238E27FC236}">
                <a16:creationId xmlns:a16="http://schemas.microsoft.com/office/drawing/2014/main" id="{CF0D587C-D08A-444D-41EA-2B701AD58F09}"/>
              </a:ext>
            </a:extLst>
          </p:cNvPr>
          <p:cNvGraphicFramePr>
            <a:graphicFrameLocks noGrp="1"/>
          </p:cNvGraphicFramePr>
          <p:nvPr>
            <p:extLst>
              <p:ext uri="{D42A27DB-BD31-4B8C-83A1-F6EECF244321}">
                <p14:modId xmlns:p14="http://schemas.microsoft.com/office/powerpoint/2010/main" val="3809940379"/>
              </p:ext>
            </p:extLst>
          </p:nvPr>
        </p:nvGraphicFramePr>
        <p:xfrm>
          <a:off x="127001" y="1209621"/>
          <a:ext cx="9518649" cy="4807179"/>
        </p:xfrm>
        <a:graphic>
          <a:graphicData uri="http://schemas.openxmlformats.org/drawingml/2006/table">
            <a:tbl>
              <a:tblPr firstRow="1" firstCol="1" bandRow="1">
                <a:tableStyleId>{5C22544A-7EE6-4342-B048-85BDC9FD1C3A}</a:tableStyleId>
              </a:tblPr>
              <a:tblGrid>
                <a:gridCol w="2611310">
                  <a:extLst>
                    <a:ext uri="{9D8B030D-6E8A-4147-A177-3AD203B41FA5}">
                      <a16:colId xmlns:a16="http://schemas.microsoft.com/office/drawing/2014/main" val="745659747"/>
                    </a:ext>
                  </a:extLst>
                </a:gridCol>
                <a:gridCol w="3034908">
                  <a:extLst>
                    <a:ext uri="{9D8B030D-6E8A-4147-A177-3AD203B41FA5}">
                      <a16:colId xmlns:a16="http://schemas.microsoft.com/office/drawing/2014/main" val="1357676466"/>
                    </a:ext>
                  </a:extLst>
                </a:gridCol>
                <a:gridCol w="3872431">
                  <a:extLst>
                    <a:ext uri="{9D8B030D-6E8A-4147-A177-3AD203B41FA5}">
                      <a16:colId xmlns:a16="http://schemas.microsoft.com/office/drawing/2014/main" val="1098230438"/>
                    </a:ext>
                  </a:extLst>
                </a:gridCol>
              </a:tblGrid>
              <a:tr h="1477576">
                <a:tc rowSpan="2">
                  <a:txBody>
                    <a:bodyPr/>
                    <a:lstStyle/>
                    <a:p>
                      <a:pPr algn="just">
                        <a:lnSpc>
                          <a:spcPct val="107000"/>
                        </a:lnSpc>
                        <a:spcAft>
                          <a:spcPts val="800"/>
                        </a:spcAft>
                      </a:pPr>
                      <a:r>
                        <a:rPr lang="en-US" sz="2900" kern="100" dirty="0" smtClean="0">
                          <a:effectLst/>
                        </a:rPr>
                        <a:t>Address Misconceptions and Misinformation</a:t>
                      </a:r>
                      <a:endParaRPr lang="en-US" sz="29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4292" marR="44292" marT="0" marB="0"/>
                </a:tc>
                <a:tc>
                  <a:txBody>
                    <a:bodyPr/>
                    <a:lstStyle/>
                    <a:p>
                      <a:pPr algn="just">
                        <a:lnSpc>
                          <a:spcPct val="107000"/>
                        </a:lnSpc>
                        <a:spcAft>
                          <a:spcPts val="800"/>
                        </a:spcAft>
                      </a:pPr>
                      <a:r>
                        <a:rPr lang="en-US" sz="2900" kern="100" dirty="0">
                          <a:effectLst/>
                        </a:rPr>
                        <a:t>Fact-Checking</a:t>
                      </a:r>
                      <a:endParaRPr lang="en-US" sz="29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4292" marR="44292" marT="0" marB="0">
                    <a:solidFill>
                      <a:schemeClr val="bg1">
                        <a:lumMod val="85000"/>
                      </a:schemeClr>
                    </a:solidFill>
                  </a:tcPr>
                </a:tc>
                <a:tc>
                  <a:txBody>
                    <a:bodyPr/>
                    <a:lstStyle/>
                    <a:p>
                      <a:pPr algn="just">
                        <a:lnSpc>
                          <a:spcPct val="107000"/>
                        </a:lnSpc>
                        <a:spcAft>
                          <a:spcPts val="800"/>
                        </a:spcAft>
                      </a:pPr>
                      <a:r>
                        <a:rPr lang="en-US" sz="2400" b="0" kern="100" dirty="0">
                          <a:effectLst/>
                        </a:rPr>
                        <a:t>Provide clear, evidence-based responses to common myths and misconceptions.</a:t>
                      </a:r>
                      <a:endParaRPr lang="en-US" sz="2400" b="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4292" marR="44292" marT="0" marB="0">
                    <a:solidFill>
                      <a:schemeClr val="bg1">
                        <a:lumMod val="85000"/>
                      </a:schemeClr>
                    </a:solidFill>
                  </a:tcPr>
                </a:tc>
                <a:extLst>
                  <a:ext uri="{0D108BD9-81ED-4DB2-BD59-A6C34878D82A}">
                    <a16:rowId xmlns:a16="http://schemas.microsoft.com/office/drawing/2014/main" val="2687432273"/>
                  </a:ext>
                </a:extLst>
              </a:tr>
              <a:tr h="1120006">
                <a:tc vMerge="1">
                  <a:txBody>
                    <a:bodyPr/>
                    <a:lstStyle/>
                    <a:p>
                      <a:endParaRPr lang="en-US"/>
                    </a:p>
                  </a:txBody>
                  <a:tcPr/>
                </a:tc>
                <a:tc>
                  <a:txBody>
                    <a:bodyPr/>
                    <a:lstStyle/>
                    <a:p>
                      <a:pPr algn="just">
                        <a:lnSpc>
                          <a:spcPct val="107000"/>
                        </a:lnSpc>
                        <a:spcAft>
                          <a:spcPts val="800"/>
                        </a:spcAft>
                      </a:pPr>
                      <a:r>
                        <a:rPr lang="en-US" sz="2900" kern="100" dirty="0" smtClean="0">
                          <a:effectLst/>
                        </a:rPr>
                        <a:t>Pre</a:t>
                      </a:r>
                      <a:r>
                        <a:rPr lang="en-US" sz="2900" kern="100" baseline="0" dirty="0" smtClean="0">
                          <a:effectLst/>
                        </a:rPr>
                        <a:t>-</a:t>
                      </a:r>
                      <a:r>
                        <a:rPr lang="en-US" sz="2900" kern="100" dirty="0" smtClean="0">
                          <a:effectLst/>
                        </a:rPr>
                        <a:t>bunking </a:t>
                      </a:r>
                      <a:endParaRPr lang="en-US" sz="2900" kern="100" dirty="0">
                        <a:effectLst/>
                      </a:endParaRPr>
                    </a:p>
                    <a:p>
                      <a:pPr algn="just">
                        <a:lnSpc>
                          <a:spcPct val="107000"/>
                        </a:lnSpc>
                        <a:spcAft>
                          <a:spcPts val="800"/>
                        </a:spcAft>
                      </a:pPr>
                      <a:r>
                        <a:rPr lang="en-US" sz="2900" kern="100" dirty="0">
                          <a:effectLst/>
                        </a:rPr>
                        <a:t> </a:t>
                      </a:r>
                      <a:endParaRPr lang="en-US" sz="29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4292" marR="44292" marT="0" marB="0"/>
                </a:tc>
                <a:tc>
                  <a:txBody>
                    <a:bodyPr/>
                    <a:lstStyle/>
                    <a:p>
                      <a:pPr algn="just">
                        <a:lnSpc>
                          <a:spcPct val="107000"/>
                        </a:lnSpc>
                        <a:spcAft>
                          <a:spcPts val="800"/>
                        </a:spcAft>
                      </a:pPr>
                      <a:r>
                        <a:rPr lang="en-US" sz="2400" b="0" kern="100" dirty="0">
                          <a:effectLst/>
                        </a:rPr>
                        <a:t>Anticipate and pre-emptively address potential misinformation.</a:t>
                      </a:r>
                      <a:endParaRPr lang="en-US" sz="2400" b="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4292" marR="44292" marT="0" marB="0"/>
                </a:tc>
                <a:extLst>
                  <a:ext uri="{0D108BD9-81ED-4DB2-BD59-A6C34878D82A}">
                    <a16:rowId xmlns:a16="http://schemas.microsoft.com/office/drawing/2014/main" val="753539124"/>
                  </a:ext>
                </a:extLst>
              </a:tr>
              <a:tr h="1108182">
                <a:tc rowSpan="2">
                  <a:txBody>
                    <a:bodyPr/>
                    <a:lstStyle/>
                    <a:p>
                      <a:pPr>
                        <a:lnSpc>
                          <a:spcPct val="107000"/>
                        </a:lnSpc>
                        <a:spcAft>
                          <a:spcPts val="800"/>
                        </a:spcAft>
                      </a:pPr>
                      <a:r>
                        <a:rPr lang="en-US" sz="2900" kern="100" dirty="0" smtClean="0">
                          <a:effectLst/>
                        </a:rPr>
                        <a:t>Engage in Dialogue, Not Just Dissemination</a:t>
                      </a:r>
                      <a:endParaRPr lang="en-US" sz="2900" kern="100" dirty="0">
                        <a:effectLst/>
                      </a:endParaRPr>
                    </a:p>
                  </a:txBody>
                  <a:tcPr marL="44292" marR="44292" marT="0" marB="0"/>
                </a:tc>
                <a:tc>
                  <a:txBody>
                    <a:bodyPr/>
                    <a:lstStyle/>
                    <a:p>
                      <a:pPr algn="just">
                        <a:lnSpc>
                          <a:spcPct val="107000"/>
                        </a:lnSpc>
                        <a:spcAft>
                          <a:spcPts val="800"/>
                        </a:spcAft>
                      </a:pPr>
                      <a:r>
                        <a:rPr lang="en-US" sz="2900" kern="100" dirty="0">
                          <a:solidFill>
                            <a:schemeClr val="tx1"/>
                          </a:solidFill>
                          <a:effectLst/>
                        </a:rPr>
                        <a:t>Interactive Formats</a:t>
                      </a:r>
                    </a:p>
                    <a:p>
                      <a:pPr algn="just">
                        <a:lnSpc>
                          <a:spcPct val="107000"/>
                        </a:lnSpc>
                        <a:spcAft>
                          <a:spcPts val="800"/>
                        </a:spcAft>
                      </a:pPr>
                      <a:r>
                        <a:rPr lang="en-US" sz="2900" kern="100" dirty="0">
                          <a:solidFill>
                            <a:schemeClr val="tx1"/>
                          </a:solidFill>
                          <a:effectLst/>
                        </a:rPr>
                        <a:t> </a:t>
                      </a:r>
                      <a:endParaRPr lang="en-US" sz="29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5720" marR="45720" marT="0" marB="0"/>
                </a:tc>
                <a:tc>
                  <a:txBody>
                    <a:bodyPr/>
                    <a:lstStyle/>
                    <a:p>
                      <a:pPr algn="just">
                        <a:lnSpc>
                          <a:spcPct val="107000"/>
                        </a:lnSpc>
                        <a:spcAft>
                          <a:spcPts val="800"/>
                        </a:spcAft>
                      </a:pPr>
                      <a:r>
                        <a:rPr lang="en-US" sz="2100" b="0" i="1" kern="100" dirty="0">
                          <a:solidFill>
                            <a:schemeClr val="tx1"/>
                          </a:solidFill>
                          <a:effectLst/>
                        </a:rPr>
                        <a:t>Use formats like town halls, Q&amp;A sessions, and workshops to engage the audience in discussions.</a:t>
                      </a:r>
                      <a:endParaRPr lang="en-US" sz="2900" b="0" i="1"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5720" marR="45720" marT="0" marB="0"/>
                </a:tc>
                <a:extLst>
                  <a:ext uri="{0D108BD9-81ED-4DB2-BD59-A6C34878D82A}">
                    <a16:rowId xmlns:a16="http://schemas.microsoft.com/office/drawing/2014/main" val="1446198181"/>
                  </a:ext>
                </a:extLst>
              </a:tr>
              <a:tr h="1008131">
                <a:tc vMerge="1">
                  <a:txBody>
                    <a:bodyPr/>
                    <a:lstStyle/>
                    <a:p>
                      <a:endParaRPr lang="en-US"/>
                    </a:p>
                  </a:txBody>
                  <a:tcPr/>
                </a:tc>
                <a:tc>
                  <a:txBody>
                    <a:bodyPr/>
                    <a:lstStyle/>
                    <a:p>
                      <a:pPr algn="just">
                        <a:lnSpc>
                          <a:spcPct val="107000"/>
                        </a:lnSpc>
                        <a:spcAft>
                          <a:spcPts val="800"/>
                        </a:spcAft>
                      </a:pPr>
                      <a:r>
                        <a:rPr lang="en-US" sz="2900" b="1" kern="100" dirty="0">
                          <a:effectLst/>
                        </a:rPr>
                        <a:t>Active Listening</a:t>
                      </a:r>
                    </a:p>
                    <a:p>
                      <a:pPr algn="just">
                        <a:lnSpc>
                          <a:spcPct val="107000"/>
                        </a:lnSpc>
                        <a:spcAft>
                          <a:spcPts val="800"/>
                        </a:spcAft>
                      </a:pPr>
                      <a:r>
                        <a:rPr lang="en-US" sz="2900" b="1" kern="100" dirty="0">
                          <a:effectLst/>
                        </a:rPr>
                        <a:t> </a:t>
                      </a:r>
                      <a:endParaRPr lang="en-US" sz="2900" b="1"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5720" marR="45720" marT="0" marB="0"/>
                </a:tc>
                <a:tc>
                  <a:txBody>
                    <a:bodyPr/>
                    <a:lstStyle/>
                    <a:p>
                      <a:pPr algn="just">
                        <a:lnSpc>
                          <a:spcPct val="107000"/>
                        </a:lnSpc>
                        <a:spcAft>
                          <a:spcPts val="800"/>
                        </a:spcAft>
                      </a:pPr>
                      <a:r>
                        <a:rPr lang="en-US" sz="2100" b="0" i="1" kern="100" dirty="0">
                          <a:effectLst/>
                        </a:rPr>
                        <a:t>Listen to the audience’s concerns and questions to tailor responses appropriately.</a:t>
                      </a:r>
                      <a:endParaRPr lang="en-US" sz="2900" b="0" i="1"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5720" marR="45720" marT="0" marB="0"/>
                </a:tc>
                <a:extLst>
                  <a:ext uri="{0D108BD9-81ED-4DB2-BD59-A6C34878D82A}">
                    <a16:rowId xmlns:a16="http://schemas.microsoft.com/office/drawing/2014/main" val="3644476853"/>
                  </a:ext>
                </a:extLst>
              </a:tr>
            </a:tbl>
          </a:graphicData>
        </a:graphic>
      </p:graphicFrame>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490792761"/>
      </p:ext>
    </p:extLst>
  </p:cSld>
  <p:clrMapOvr>
    <a:masterClrMapping/>
  </p:clrMapOvr>
  <mc:AlternateContent xmlns:mc="http://schemas.openxmlformats.org/markup-compatibility/2006" xmlns:p14="http://schemas.microsoft.com/office/powerpoint/2010/main">
    <mc:Choice Requires="p14">
      <p:transition spd="slow" p14:dur="2000" advTm="41832"/>
    </mc:Choice>
    <mc:Fallback xmlns="">
      <p:transition spd="slow" advTm="418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6300" y="1689100"/>
            <a:ext cx="6457950" cy="4686300"/>
          </a:xfrm>
        </p:spPr>
        <p:txBody>
          <a:bodyPr>
            <a:normAutofit/>
          </a:bodyPr>
          <a:lstStyle/>
          <a:p>
            <a:pPr algn="ctr"/>
            <a:r>
              <a:rPr lang="en-US" sz="7200" dirty="0" smtClean="0">
                <a:solidFill>
                  <a:srgbClr val="00B0F0"/>
                </a:solidFill>
                <a:latin typeface="Arial" panose="020B0604020202020204" pitchFamily="34" charset="0"/>
                <a:cs typeface="Arial" panose="020B0604020202020204" pitchFamily="34" charset="0"/>
              </a:rPr>
              <a:t>THANK YOU</a:t>
            </a:r>
            <a:endParaRPr lang="en-US" sz="7200" dirty="0">
              <a:solidFill>
                <a:srgbClr val="00B0F0"/>
              </a:solidFill>
              <a:latin typeface="Arial" panose="020B0604020202020204" pitchFamily="34" charset="0"/>
              <a:cs typeface="Arial" panose="020B0604020202020204" pitchFamily="34" charset="0"/>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531818522"/>
      </p:ext>
    </p:extLst>
  </p:cSld>
  <p:clrMapOvr>
    <a:masterClrMapping/>
  </p:clrMapOvr>
  <mc:AlternateContent xmlns:mc="http://schemas.openxmlformats.org/markup-compatibility/2006" xmlns:p14="http://schemas.microsoft.com/office/powerpoint/2010/main">
    <mc:Choice Requires="p14">
      <p:transition spd="slow" p14:dur="2000" advTm="8762"/>
    </mc:Choice>
    <mc:Fallback xmlns="">
      <p:transition spd="slow" advTm="87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74552"/>
            <a:ext cx="10515600" cy="1325563"/>
          </a:xfrm>
        </p:spPr>
        <p:txBody>
          <a:bodyPr>
            <a:normAutofit/>
          </a:bodyPr>
          <a:lstStyle/>
          <a:p>
            <a:pPr algn="ctr"/>
            <a:r>
              <a:rPr lang="en-US" b="1" dirty="0" smtClean="0">
                <a:latin typeface="Arial" panose="020B0604020202020204" pitchFamily="34" charset="0"/>
                <a:cs typeface="Arial" panose="020B0604020202020204" pitchFamily="34" charset="0"/>
              </a:rPr>
              <a:t>Introduction </a:t>
            </a:r>
            <a:endParaRPr lang="en-US" b="1" dirty="0">
              <a:latin typeface="Arial" panose="020B0604020202020204" pitchFamily="34" charset="0"/>
              <a:cs typeface="Arial" panose="020B0604020202020204" pitchFamily="34" charset="0"/>
            </a:endParaRPr>
          </a:p>
        </p:txBody>
      </p:sp>
      <p:sp>
        <p:nvSpPr>
          <p:cNvPr id="3" name="Rectangle 2"/>
          <p:cNvSpPr/>
          <p:nvPr/>
        </p:nvSpPr>
        <p:spPr>
          <a:xfrm>
            <a:off x="1597973" y="1700115"/>
            <a:ext cx="8705851" cy="2554545"/>
          </a:xfrm>
          <a:prstGeom prst="rect">
            <a:avLst/>
          </a:prstGeom>
        </p:spPr>
        <p:txBody>
          <a:bodyPr wrap="square">
            <a:spAutoFit/>
          </a:bodyPr>
          <a:lstStyle/>
          <a:p>
            <a:pPr marL="342900" indent="-342900" algn="just">
              <a:buFont typeface="Arial" panose="020B0604020202020204" pitchFamily="34" charset="0"/>
              <a:buChar char="•"/>
            </a:pPr>
            <a:r>
              <a:rPr lang="en-US" sz="2000" dirty="0" smtClean="0">
                <a:latin typeface="Arial" panose="020B0604020202020204" pitchFamily="34" charset="0"/>
                <a:cs typeface="Arial" panose="020B0604020202020204" pitchFamily="34" charset="0"/>
              </a:rPr>
              <a:t>This study investigates the intersection of culture, gender, and social inclusion in television advertising, with a focus on its impact on sustainable development.</a:t>
            </a:r>
          </a:p>
          <a:p>
            <a:pPr marL="342900" indent="-342900" algn="just">
              <a:buFont typeface="Arial" panose="020B0604020202020204" pitchFamily="34" charset="0"/>
              <a:buChar char="•"/>
            </a:pPr>
            <a:r>
              <a:rPr lang="en-US" sz="2000" dirty="0" smtClean="0">
                <a:latin typeface="Arial" panose="020B0604020202020204" pitchFamily="34" charset="0"/>
                <a:cs typeface="Arial" panose="020B0604020202020204" pitchFamily="34" charset="0"/>
              </a:rPr>
              <a:t> It analyzes how societal norms and values related to gender and cultural diversity are shaped and mirrored in TV ads. </a:t>
            </a:r>
          </a:p>
          <a:p>
            <a:pPr marL="342900" indent="-342900" algn="just">
              <a:buFont typeface="Arial" panose="020B0604020202020204" pitchFamily="34" charset="0"/>
              <a:buChar char="•"/>
            </a:pPr>
            <a:r>
              <a:rPr lang="en-US" sz="2000" dirty="0" smtClean="0">
                <a:latin typeface="Arial" panose="020B0604020202020204" pitchFamily="34" charset="0"/>
                <a:cs typeface="Arial" panose="020B0604020202020204" pitchFamily="34" charset="0"/>
              </a:rPr>
              <a:t>The study illustrates that mindful and fair representation in television advertising can be a potent tool for creating inclusive societies and encouraging sustainable practices.</a:t>
            </a:r>
            <a:endParaRPr lang="en-US" sz="2000" dirty="0">
              <a:latin typeface="Arial" panose="020B0604020202020204" pitchFamily="34" charset="0"/>
              <a:cs typeface="Arial" panose="020B0604020202020204" pitchFamily="34"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859494297"/>
      </p:ext>
    </p:extLst>
  </p:cSld>
  <p:clrMapOvr>
    <a:masterClrMapping/>
  </p:clrMapOvr>
  <mc:AlternateContent xmlns:mc="http://schemas.openxmlformats.org/markup-compatibility/2006" xmlns:p14="http://schemas.microsoft.com/office/powerpoint/2010/main">
    <mc:Choice Requires="p14">
      <p:transition spd="slow" p14:dur="2000" advTm="34782"/>
    </mc:Choice>
    <mc:Fallback xmlns="">
      <p:transition spd="slow" advTm="347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8"/>
          <p:cNvGrpSpPr/>
          <p:nvPr/>
        </p:nvGrpSpPr>
        <p:grpSpPr>
          <a:xfrm>
            <a:off x="224298" y="265161"/>
            <a:ext cx="11059652" cy="1515050"/>
            <a:chOff x="0" y="0"/>
            <a:chExt cx="2497239" cy="271589"/>
          </a:xfrm>
        </p:grpSpPr>
        <p:sp>
          <p:nvSpPr>
            <p:cNvPr id="9" name="Freeform 9"/>
            <p:cNvSpPr/>
            <p:nvPr/>
          </p:nvSpPr>
          <p:spPr>
            <a:xfrm>
              <a:off x="0" y="0"/>
              <a:ext cx="2497239" cy="271589"/>
            </a:xfrm>
            <a:custGeom>
              <a:avLst/>
              <a:gdLst/>
              <a:ahLst/>
              <a:cxnLst/>
              <a:rect l="l" t="t" r="r" b="b"/>
              <a:pathLst>
                <a:path w="2497239" h="271589">
                  <a:moveTo>
                    <a:pt x="0" y="0"/>
                  </a:moveTo>
                  <a:lnTo>
                    <a:pt x="2497239" y="0"/>
                  </a:lnTo>
                  <a:lnTo>
                    <a:pt x="2497239" y="271589"/>
                  </a:lnTo>
                  <a:lnTo>
                    <a:pt x="0" y="271589"/>
                  </a:lnTo>
                  <a:close/>
                </a:path>
              </a:pathLst>
            </a:custGeom>
            <a:solidFill>
              <a:srgbClr val="0F6426"/>
            </a:solidFill>
          </p:spPr>
        </p:sp>
        <p:sp>
          <p:nvSpPr>
            <p:cNvPr id="10" name="TextBox 10"/>
            <p:cNvSpPr txBox="1"/>
            <p:nvPr/>
          </p:nvSpPr>
          <p:spPr>
            <a:xfrm>
              <a:off x="0" y="-38100"/>
              <a:ext cx="2497239" cy="309689"/>
            </a:xfrm>
            <a:prstGeom prst="rect">
              <a:avLst/>
            </a:prstGeom>
          </p:spPr>
          <p:txBody>
            <a:bodyPr lIns="33867" tIns="33867" rIns="33867" bIns="33867" rtlCol="0" anchor="ctr"/>
            <a:lstStyle/>
            <a:p>
              <a:pPr algn="ctr">
                <a:lnSpc>
                  <a:spcPts val="1773"/>
                </a:lnSpc>
                <a:spcBef>
                  <a:spcPct val="0"/>
                </a:spcBef>
              </a:pPr>
              <a:endParaRPr sz="1200" dirty="0"/>
            </a:p>
          </p:txBody>
        </p:sp>
      </p:grpSp>
      <p:sp>
        <p:nvSpPr>
          <p:cNvPr id="11" name="TextBox 11"/>
          <p:cNvSpPr txBox="1"/>
          <p:nvPr/>
        </p:nvSpPr>
        <p:spPr>
          <a:xfrm>
            <a:off x="1079500" y="627465"/>
            <a:ext cx="8578851" cy="2205732"/>
          </a:xfrm>
          <a:prstGeom prst="rect">
            <a:avLst/>
          </a:prstGeom>
        </p:spPr>
        <p:txBody>
          <a:bodyPr wrap="square" lIns="0" tIns="0" rIns="0" bIns="0" rtlCol="0" anchor="t">
            <a:spAutoFit/>
          </a:bodyPr>
          <a:lstStyle/>
          <a:p>
            <a:pPr>
              <a:lnSpc>
                <a:spcPts val="4312"/>
              </a:lnSpc>
            </a:pPr>
            <a:r>
              <a:rPr lang="en-US" sz="3200" b="1" kern="100" dirty="0" smtClean="0">
                <a:solidFill>
                  <a:schemeClr val="bg1"/>
                </a:solidFill>
                <a:latin typeface="Roboto Slab" pitchFamily="2" charset="0"/>
                <a:ea typeface="Calibri" panose="020F0502020204030204" pitchFamily="34" charset="0"/>
                <a:cs typeface="Times New Roman" panose="02020603050405020304" pitchFamily="18" charset="0"/>
              </a:rPr>
              <a:t>RELATIONSHIP BETWEEN </a:t>
            </a:r>
            <a:r>
              <a:rPr lang="en-US" sz="3200" b="1" kern="100" dirty="0">
                <a:solidFill>
                  <a:schemeClr val="bg1"/>
                </a:solidFill>
                <a:latin typeface="Roboto Slab" pitchFamily="2" charset="0"/>
                <a:ea typeface="Calibri" panose="020F0502020204030204" pitchFamily="34" charset="0"/>
                <a:cs typeface="Times New Roman" panose="02020603050405020304" pitchFamily="18" charset="0"/>
              </a:rPr>
              <a:t>C</a:t>
            </a:r>
            <a:r>
              <a:rPr lang="en-US" sz="3200" b="1" kern="100" dirty="0" smtClean="0">
                <a:solidFill>
                  <a:schemeClr val="bg1"/>
                </a:solidFill>
                <a:latin typeface="Roboto Slab" pitchFamily="2" charset="0"/>
                <a:ea typeface="Calibri" panose="020F0502020204030204" pitchFamily="34" charset="0"/>
                <a:cs typeface="Times New Roman" panose="02020603050405020304" pitchFamily="18" charset="0"/>
              </a:rPr>
              <a:t>OMMUNICATION AND SUSTAINABLE DEVELOPMENT</a:t>
            </a:r>
            <a:endParaRPr lang="en-US" sz="32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a:lnSpc>
                <a:spcPts val="4312"/>
              </a:lnSpc>
            </a:pPr>
            <a:r>
              <a:rPr lang="en-US" sz="3200" spc="279" dirty="0">
                <a:solidFill>
                  <a:schemeClr val="bg1"/>
                </a:solidFill>
                <a:latin typeface="Anton"/>
              </a:rPr>
              <a:t> </a:t>
            </a:r>
          </a:p>
        </p:txBody>
      </p:sp>
      <p:sp>
        <p:nvSpPr>
          <p:cNvPr id="18" name="Rectangle 2">
            <a:extLst>
              <a:ext uri="{FF2B5EF4-FFF2-40B4-BE49-F238E27FC236}">
                <a16:creationId xmlns:a16="http://schemas.microsoft.com/office/drawing/2014/main" id="{29EA2C8B-F3C1-F5DE-D4C8-5C04CFE9914E}"/>
              </a:ext>
            </a:extLst>
          </p:cNvPr>
          <p:cNvSpPr>
            <a:spLocks noChangeArrowheads="1"/>
          </p:cNvSpPr>
          <p:nvPr/>
        </p:nvSpPr>
        <p:spPr bwMode="auto">
          <a:xfrm>
            <a:off x="1869357" y="1709379"/>
            <a:ext cx="45177987"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0960" tIns="30480" rIns="60960" bIns="30480" numCol="1" anchor="ctr" anchorCtr="0" compatLnSpc="1">
            <a:prstTxWarp prst="textNoShape">
              <a:avLst/>
            </a:prstTxWarp>
            <a:spAutoFit/>
          </a:bodyPr>
          <a:lstStyle/>
          <a:p>
            <a:endParaRPr lang="en-KE" sz="1200"/>
          </a:p>
        </p:txBody>
      </p:sp>
      <p:sp>
        <p:nvSpPr>
          <p:cNvPr id="19" name="TextBox 11">
            <a:extLst>
              <a:ext uri="{FF2B5EF4-FFF2-40B4-BE49-F238E27FC236}">
                <a16:creationId xmlns:a16="http://schemas.microsoft.com/office/drawing/2014/main" id="{65F4D7E7-7040-5EF0-2525-B500980E4C20}"/>
              </a:ext>
            </a:extLst>
          </p:cNvPr>
          <p:cNvSpPr txBox="1"/>
          <p:nvPr/>
        </p:nvSpPr>
        <p:spPr>
          <a:xfrm>
            <a:off x="911430" y="2125679"/>
            <a:ext cx="8876889" cy="2196242"/>
          </a:xfrm>
          <a:prstGeom prst="rect">
            <a:avLst/>
          </a:prstGeom>
        </p:spPr>
        <p:txBody>
          <a:bodyPr wrap="square" lIns="0" tIns="0" rIns="0" bIns="0" rtlCol="0" anchor="t">
            <a:spAutoFit/>
          </a:bodyPr>
          <a:lstStyle/>
          <a:p>
            <a:pPr algn="just">
              <a:lnSpc>
                <a:spcPct val="107000"/>
              </a:lnSpc>
              <a:spcAft>
                <a:spcPts val="533"/>
              </a:spcAft>
            </a:pPr>
            <a:r>
              <a:rPr lang="en-US" sz="2400" kern="100" dirty="0" smtClean="0">
                <a:latin typeface="Arial" panose="020B0604020202020204" pitchFamily="34" charset="0"/>
                <a:ea typeface="Calibri" panose="020F0502020204030204" pitchFamily="34" charset="0"/>
                <a:cs typeface="Arial" panose="020B0604020202020204" pitchFamily="34" charset="0"/>
              </a:rPr>
              <a:t>Communication is an essential element in the advertising process, serving as the link between advertisers and their target audiences, which include policymakers, stakeholders, and the general public.</a:t>
            </a:r>
            <a:endParaRPr lang="en-US" sz="2400" kern="100" dirty="0">
              <a:latin typeface="Arial" panose="020B0604020202020204" pitchFamily="34" charset="0"/>
              <a:ea typeface="Calibri" panose="020F0502020204030204" pitchFamily="34" charset="0"/>
              <a:cs typeface="Arial" panose="020B0604020202020204" pitchFamily="34" charset="0"/>
            </a:endParaRPr>
          </a:p>
          <a:p>
            <a:pPr>
              <a:lnSpc>
                <a:spcPts val="4312"/>
              </a:lnSpc>
            </a:pPr>
            <a:r>
              <a:rPr lang="en-US" sz="7667" spc="279" dirty="0">
                <a:solidFill>
                  <a:srgbClr val="FFF9F3"/>
                </a:solidFill>
                <a:latin typeface="Anton"/>
              </a:rPr>
              <a:t> </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014116461"/>
      </p:ext>
    </p:extLst>
  </p:cSld>
  <p:clrMapOvr>
    <a:masterClrMapping/>
  </p:clrMapOvr>
  <mc:AlternateContent xmlns:mc="http://schemas.openxmlformats.org/markup-compatibility/2006" xmlns:p14="http://schemas.microsoft.com/office/powerpoint/2010/main">
    <mc:Choice Requires="p14">
      <p:transition spd="slow" p14:dur="2000" advTm="17205"/>
    </mc:Choice>
    <mc:Fallback xmlns="">
      <p:transition spd="slow" advTm="172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5AD25EE-163A-26D1-8C71-E6D8C79F2662}"/>
              </a:ext>
            </a:extLst>
          </p:cNvPr>
          <p:cNvGrpSpPr/>
          <p:nvPr/>
        </p:nvGrpSpPr>
        <p:grpSpPr>
          <a:xfrm>
            <a:off x="1421743" y="310683"/>
            <a:ext cx="7902443" cy="4267011"/>
            <a:chOff x="1262631" y="5651342"/>
            <a:chExt cx="8241307" cy="264755"/>
          </a:xfrm>
          <a:solidFill>
            <a:srgbClr val="92D050"/>
          </a:solidFill>
        </p:grpSpPr>
        <p:sp>
          <p:nvSpPr>
            <p:cNvPr id="3" name="Oval 2">
              <a:extLst>
                <a:ext uri="{FF2B5EF4-FFF2-40B4-BE49-F238E27FC236}">
                  <a16:creationId xmlns:a16="http://schemas.microsoft.com/office/drawing/2014/main" id="{E8DFF47A-6FFA-B6DC-3F89-9AA60D8F2351}"/>
                </a:ext>
              </a:extLst>
            </p:cNvPr>
            <p:cNvSpPr/>
            <p:nvPr/>
          </p:nvSpPr>
          <p:spPr>
            <a:xfrm>
              <a:off x="1262631" y="5758585"/>
              <a:ext cx="2826595" cy="157512"/>
            </a:xfrm>
            <a:prstGeom prst="ellipse">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smtClean="0">
                  <a:latin typeface="Arial" panose="020B0604020202020204" pitchFamily="34" charset="0"/>
                  <a:cs typeface="Arial" panose="020B0604020202020204" pitchFamily="34" charset="0"/>
                </a:rPr>
                <a:t>CULTURE</a:t>
              </a:r>
            </a:p>
            <a:p>
              <a:pPr marL="342900" indent="-342900" algn="ctr">
                <a:buFont typeface="Arial" panose="020B0604020202020204" pitchFamily="34" charset="0"/>
                <a:buChar char="•"/>
              </a:pPr>
              <a:r>
                <a:rPr lang="en-US" sz="2000" dirty="0" smtClean="0">
                  <a:latin typeface="Arial" panose="020B0604020202020204" pitchFamily="34" charset="0"/>
                  <a:cs typeface="Arial" panose="020B0604020202020204" pitchFamily="34" charset="0"/>
                </a:rPr>
                <a:t>Understand societal values </a:t>
              </a:r>
              <a:endParaRPr lang="en-US" sz="2000" dirty="0">
                <a:latin typeface="Arial" panose="020B0604020202020204" pitchFamily="34" charset="0"/>
                <a:cs typeface="Arial" panose="020B0604020202020204" pitchFamily="34" charset="0"/>
              </a:endParaRPr>
            </a:p>
          </p:txBody>
        </p:sp>
        <p:sp>
          <p:nvSpPr>
            <p:cNvPr id="6" name="Oval 5">
              <a:extLst>
                <a:ext uri="{FF2B5EF4-FFF2-40B4-BE49-F238E27FC236}">
                  <a16:creationId xmlns:a16="http://schemas.microsoft.com/office/drawing/2014/main" id="{9347E174-68D8-39F5-AA8A-941B843DB8F3}"/>
                </a:ext>
              </a:extLst>
            </p:cNvPr>
            <p:cNvSpPr/>
            <p:nvPr/>
          </p:nvSpPr>
          <p:spPr>
            <a:xfrm>
              <a:off x="4176446" y="5651342"/>
              <a:ext cx="2728446" cy="160510"/>
            </a:xfrm>
            <a:prstGeom prst="ellipse">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smtClean="0">
                  <a:latin typeface="Arial" panose="020B0604020202020204" pitchFamily="34" charset="0"/>
                  <a:cs typeface="Arial" panose="020B0604020202020204" pitchFamily="34" charset="0"/>
                </a:rPr>
                <a:t>GENDER</a:t>
              </a:r>
            </a:p>
            <a:p>
              <a:pPr marL="342900" indent="-342900" algn="ctr">
                <a:buFont typeface="Arial" panose="020B0604020202020204" pitchFamily="34" charset="0"/>
                <a:buChar char="•"/>
              </a:pPr>
              <a:r>
                <a:rPr lang="en-US" sz="2000" dirty="0" smtClean="0">
                  <a:latin typeface="Arial" panose="020B0604020202020204" pitchFamily="34" charset="0"/>
                  <a:cs typeface="Arial" panose="020B0604020202020204" pitchFamily="34" charset="0"/>
                </a:rPr>
                <a:t>women</a:t>
              </a:r>
              <a:endParaRPr lang="en-US" sz="2000" dirty="0">
                <a:latin typeface="Arial" panose="020B0604020202020204" pitchFamily="34" charset="0"/>
                <a:cs typeface="Arial" panose="020B0604020202020204" pitchFamily="34" charset="0"/>
              </a:endParaRPr>
            </a:p>
          </p:txBody>
        </p:sp>
        <p:sp>
          <p:nvSpPr>
            <p:cNvPr id="7" name="Oval 6">
              <a:extLst>
                <a:ext uri="{FF2B5EF4-FFF2-40B4-BE49-F238E27FC236}">
                  <a16:creationId xmlns:a16="http://schemas.microsoft.com/office/drawing/2014/main" id="{B4706BFD-6B03-A7A5-D7CC-D196AC4EE430}"/>
                </a:ext>
              </a:extLst>
            </p:cNvPr>
            <p:cNvSpPr/>
            <p:nvPr/>
          </p:nvSpPr>
          <p:spPr>
            <a:xfrm>
              <a:off x="6963436" y="5759416"/>
              <a:ext cx="2540502" cy="156681"/>
            </a:xfrm>
            <a:prstGeom prst="ellipse">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smtClean="0">
                  <a:latin typeface="Arial" panose="020B0604020202020204" pitchFamily="34" charset="0"/>
                  <a:cs typeface="Arial" panose="020B0604020202020204" pitchFamily="34" charset="0"/>
                </a:rPr>
                <a:t>SOCIAL INCLUSION</a:t>
              </a:r>
            </a:p>
            <a:p>
              <a:pPr algn="ctr"/>
              <a:r>
                <a:rPr lang="en-US" sz="2000" dirty="0" smtClean="0">
                  <a:latin typeface="Arial" panose="020B0604020202020204" pitchFamily="34" charset="0"/>
                  <a:cs typeface="Arial" panose="020B0604020202020204" pitchFamily="34" charset="0"/>
                </a:rPr>
                <a:t>People with disabilities</a:t>
              </a:r>
              <a:endParaRPr lang="en-US" sz="2000" dirty="0">
                <a:latin typeface="Arial" panose="020B0604020202020204" pitchFamily="34" charset="0"/>
                <a:cs typeface="Arial" panose="020B0604020202020204" pitchFamily="34" charset="0"/>
              </a:endParaRPr>
            </a:p>
          </p:txBody>
        </p:sp>
      </p:grpSp>
      <p:sp>
        <p:nvSpPr>
          <p:cNvPr id="9" name="Oval 8"/>
          <p:cNvSpPr/>
          <p:nvPr/>
        </p:nvSpPr>
        <p:spPr>
          <a:xfrm>
            <a:off x="3928804" y="2787472"/>
            <a:ext cx="3061051" cy="199937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SUSTAINABLE DEVELOPMENT</a:t>
            </a:r>
          </a:p>
          <a:p>
            <a:pPr marL="285750" indent="-285750" algn="ctr">
              <a:buFont typeface="Arial" panose="020B0604020202020204" pitchFamily="34" charset="0"/>
              <a:buChar char="•"/>
            </a:pPr>
            <a:r>
              <a:rPr lang="en-US" dirty="0" smtClean="0"/>
              <a:t>Equity</a:t>
            </a:r>
          </a:p>
          <a:p>
            <a:pPr marL="285750" indent="-285750" algn="ctr">
              <a:buFont typeface="Arial" panose="020B0604020202020204" pitchFamily="34" charset="0"/>
              <a:buChar char="•"/>
            </a:pPr>
            <a:r>
              <a:rPr lang="en-US" dirty="0" smtClean="0"/>
              <a:t>Inclusivity</a:t>
            </a:r>
          </a:p>
          <a:p>
            <a:pPr marL="285750" indent="-285750" algn="ctr">
              <a:buFont typeface="Arial" panose="020B0604020202020204" pitchFamily="34" charset="0"/>
              <a:buChar char="•"/>
            </a:pPr>
            <a:r>
              <a:rPr lang="en-US" dirty="0" smtClean="0"/>
              <a:t>Sustainability</a:t>
            </a:r>
          </a:p>
          <a:p>
            <a:pPr algn="ctr"/>
            <a:r>
              <a:rPr lang="en-US" dirty="0" smtClean="0"/>
              <a:t>(Action </a:t>
            </a:r>
            <a:r>
              <a:rPr lang="en-US" dirty="0" err="1" smtClean="0"/>
              <a:t>duable</a:t>
            </a:r>
            <a:r>
              <a:rPr lang="en-US" dirty="0" smtClean="0"/>
              <a:t> and adaptable)</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926229459"/>
      </p:ext>
    </p:extLst>
  </p:cSld>
  <p:clrMapOvr>
    <a:masterClrMapping/>
  </p:clrMapOvr>
  <mc:AlternateContent xmlns:mc="http://schemas.openxmlformats.org/markup-compatibility/2006" xmlns:p14="http://schemas.microsoft.com/office/powerpoint/2010/main">
    <mc:Choice Requires="p14">
      <p:transition spd="slow" p14:dur="2000" advTm="35605"/>
    </mc:Choice>
    <mc:Fallback xmlns="">
      <p:transition spd="slow" advTm="356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4263C-2EE7-C60F-0CFF-C0796C4D38E0}"/>
              </a:ext>
            </a:extLst>
          </p:cNvPr>
          <p:cNvSpPr>
            <a:spLocks noGrp="1"/>
          </p:cNvSpPr>
          <p:nvPr>
            <p:ph type="title"/>
          </p:nvPr>
        </p:nvSpPr>
        <p:spPr>
          <a:xfrm>
            <a:off x="1187450" y="333377"/>
            <a:ext cx="8042242" cy="813505"/>
          </a:xfrm>
        </p:spPr>
        <p:txBody>
          <a:bodyPr>
            <a:normAutofit fontScale="90000"/>
          </a:bodyPr>
          <a:lstStyle/>
          <a:p>
            <a:pPr algn="ctr"/>
            <a:r>
              <a:rPr lang="en-US" sz="3600" b="1" dirty="0" smtClean="0"/>
              <a:t>RESEARCH METHODS: Sampling Procedures</a:t>
            </a:r>
            <a:br>
              <a:rPr lang="en-US" sz="3600" b="1" dirty="0" smtClean="0"/>
            </a:br>
            <a:r>
              <a:rPr lang="en-US" sz="3600" b="1" dirty="0" smtClean="0"/>
              <a:t>Descriptive statistics and content analysis</a:t>
            </a:r>
            <a:endParaRPr lang="en-US" sz="3600" b="1" dirty="0"/>
          </a:p>
        </p:txBody>
      </p:sp>
      <p:sp>
        <p:nvSpPr>
          <p:cNvPr id="3" name="Content Placeholder 2">
            <a:extLst>
              <a:ext uri="{FF2B5EF4-FFF2-40B4-BE49-F238E27FC236}">
                <a16:creationId xmlns:a16="http://schemas.microsoft.com/office/drawing/2014/main" id="{7037AFA8-4FE2-7A9B-897B-AAB6F5E9161E}"/>
              </a:ext>
            </a:extLst>
          </p:cNvPr>
          <p:cNvSpPr>
            <a:spLocks noGrp="1"/>
          </p:cNvSpPr>
          <p:nvPr>
            <p:ph idx="1"/>
          </p:nvPr>
        </p:nvSpPr>
        <p:spPr>
          <a:xfrm>
            <a:off x="708558" y="227012"/>
            <a:ext cx="11255604" cy="5700713"/>
          </a:xfrm>
        </p:spPr>
        <p:txBody>
          <a:bodyPr>
            <a:normAutofit/>
          </a:bodyPr>
          <a:lstStyle/>
          <a:p>
            <a:pPr marL="0" indent="0">
              <a:buNone/>
            </a:pPr>
            <a:endParaRPr lang="en-US" dirty="0"/>
          </a:p>
          <a:p>
            <a:pPr marL="0" indent="0">
              <a:buNone/>
            </a:pPr>
            <a:endParaRPr lang="en-US" dirty="0"/>
          </a:p>
          <a:p>
            <a:endParaRPr lang="en-US" dirty="0"/>
          </a:p>
          <a:p>
            <a:endParaRPr lang="en-US" dirty="0"/>
          </a:p>
          <a:p>
            <a:endParaRPr lang="en-US" dirty="0"/>
          </a:p>
          <a:p>
            <a:pPr marL="0" indent="0">
              <a:buNone/>
            </a:pPr>
            <a:endParaRPr lang="en-US" dirty="0"/>
          </a:p>
        </p:txBody>
      </p:sp>
      <p:sp>
        <p:nvSpPr>
          <p:cNvPr id="4" name="Rectangle 3">
            <a:extLst>
              <a:ext uri="{FF2B5EF4-FFF2-40B4-BE49-F238E27FC236}">
                <a16:creationId xmlns:a16="http://schemas.microsoft.com/office/drawing/2014/main" id="{85580660-47A0-05F2-C2FE-76C8509424AE}"/>
              </a:ext>
            </a:extLst>
          </p:cNvPr>
          <p:cNvSpPr/>
          <p:nvPr/>
        </p:nvSpPr>
        <p:spPr>
          <a:xfrm>
            <a:off x="4024669" y="1706034"/>
            <a:ext cx="3217333" cy="132556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800" b="1" dirty="0">
                <a:effectLst/>
                <a:latin typeface="Times New Roman" panose="02020603050405020304" pitchFamily="18" charset="0"/>
                <a:ea typeface="Calibri" panose="020F0502020204030204" pitchFamily="34" charset="0"/>
                <a:cs typeface="Times New Roman" panose="02020603050405020304" pitchFamily="18" charset="0"/>
              </a:rPr>
              <a:t>Cluster random sampling for selection of </a:t>
            </a:r>
            <a:r>
              <a:rPr lang="en-GB" sz="1800" b="1" dirty="0" smtClean="0">
                <a:effectLst/>
                <a:latin typeface="Times New Roman" panose="02020603050405020304" pitchFamily="18" charset="0"/>
                <a:ea typeface="Calibri" panose="020F0502020204030204" pitchFamily="34" charset="0"/>
                <a:cs typeface="Times New Roman" panose="02020603050405020304" pitchFamily="18" charset="0"/>
              </a:rPr>
              <a:t> audiences that </a:t>
            </a:r>
            <a:r>
              <a:rPr lang="en-GB" sz="1800" b="1" dirty="0">
                <a:effectLst/>
                <a:latin typeface="Times New Roman" panose="02020603050405020304" pitchFamily="18" charset="0"/>
                <a:ea typeface="Calibri" panose="020F0502020204030204" pitchFamily="34" charset="0"/>
                <a:cs typeface="Times New Roman" panose="02020603050405020304" pitchFamily="18" charset="0"/>
              </a:rPr>
              <a:t>will participate in the survey</a:t>
            </a:r>
            <a:endParaRPr lang="en-US" dirty="0"/>
          </a:p>
        </p:txBody>
      </p:sp>
      <p:cxnSp>
        <p:nvCxnSpPr>
          <p:cNvPr id="6" name="Straight Arrow Connector 5">
            <a:extLst>
              <a:ext uri="{FF2B5EF4-FFF2-40B4-BE49-F238E27FC236}">
                <a16:creationId xmlns:a16="http://schemas.microsoft.com/office/drawing/2014/main" id="{4BE88A4F-861E-F099-8C51-3BF54FEA5E48}"/>
              </a:ext>
            </a:extLst>
          </p:cNvPr>
          <p:cNvCxnSpPr>
            <a:cxnSpLocks/>
          </p:cNvCxnSpPr>
          <p:nvPr/>
        </p:nvCxnSpPr>
        <p:spPr>
          <a:xfrm flipV="1">
            <a:off x="2661535" y="2218088"/>
            <a:ext cx="1363134" cy="32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DA217EAB-E689-6BB1-6BBD-662D6546C965}"/>
              </a:ext>
            </a:extLst>
          </p:cNvPr>
          <p:cNvSpPr/>
          <p:nvPr/>
        </p:nvSpPr>
        <p:spPr>
          <a:xfrm>
            <a:off x="708558" y="1555307"/>
            <a:ext cx="1952977" cy="132556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Purposive sampling to choose study site</a:t>
            </a:r>
          </a:p>
        </p:txBody>
      </p:sp>
      <p:cxnSp>
        <p:nvCxnSpPr>
          <p:cNvPr id="9" name="Straight Arrow Connector 8">
            <a:extLst>
              <a:ext uri="{FF2B5EF4-FFF2-40B4-BE49-F238E27FC236}">
                <a16:creationId xmlns:a16="http://schemas.microsoft.com/office/drawing/2014/main" id="{DADD14F4-0774-AA7E-5365-6E2941056454}"/>
              </a:ext>
            </a:extLst>
          </p:cNvPr>
          <p:cNvCxnSpPr>
            <a:cxnSpLocks/>
          </p:cNvCxnSpPr>
          <p:nvPr/>
        </p:nvCxnSpPr>
        <p:spPr>
          <a:xfrm>
            <a:off x="7242002" y="2368815"/>
            <a:ext cx="2190045" cy="7085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11E0F88F-90A7-7050-4D67-269ECBC54F3E}"/>
              </a:ext>
            </a:extLst>
          </p:cNvPr>
          <p:cNvSpPr/>
          <p:nvPr/>
        </p:nvSpPr>
        <p:spPr>
          <a:xfrm>
            <a:off x="9432047" y="3077369"/>
            <a:ext cx="2269067" cy="111830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Administering questionnaires</a:t>
            </a:r>
          </a:p>
        </p:txBody>
      </p:sp>
      <p:sp>
        <p:nvSpPr>
          <p:cNvPr id="13" name="Oval 12">
            <a:extLst>
              <a:ext uri="{FF2B5EF4-FFF2-40B4-BE49-F238E27FC236}">
                <a16:creationId xmlns:a16="http://schemas.microsoft.com/office/drawing/2014/main" id="{1BA797FE-06F3-DD62-7610-64445D4F92E6}"/>
              </a:ext>
            </a:extLst>
          </p:cNvPr>
          <p:cNvSpPr/>
          <p:nvPr/>
        </p:nvSpPr>
        <p:spPr>
          <a:xfrm>
            <a:off x="3412246" y="4274697"/>
            <a:ext cx="3767667" cy="142239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Simple random sampling for </a:t>
            </a:r>
            <a:r>
              <a:rPr lang="en-US" dirty="0" smtClean="0"/>
              <a:t>TV advertisements</a:t>
            </a:r>
            <a:endParaRPr lang="en-US" dirty="0"/>
          </a:p>
        </p:txBody>
      </p:sp>
      <p:cxnSp>
        <p:nvCxnSpPr>
          <p:cNvPr id="15" name="Connector: Elbow 14">
            <a:extLst>
              <a:ext uri="{FF2B5EF4-FFF2-40B4-BE49-F238E27FC236}">
                <a16:creationId xmlns:a16="http://schemas.microsoft.com/office/drawing/2014/main" id="{B536190C-204C-E1D4-803D-2063142E4D2D}"/>
              </a:ext>
            </a:extLst>
          </p:cNvPr>
          <p:cNvCxnSpPr/>
          <p:nvPr/>
        </p:nvCxnSpPr>
        <p:spPr>
          <a:xfrm rot="10800000" flipV="1">
            <a:off x="7179913" y="4195673"/>
            <a:ext cx="2314222" cy="79022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168006021"/>
      </p:ext>
    </p:extLst>
  </p:cSld>
  <p:clrMapOvr>
    <a:masterClrMapping/>
  </p:clrMapOvr>
  <mc:AlternateContent xmlns:mc="http://schemas.openxmlformats.org/markup-compatibility/2006" xmlns:p14="http://schemas.microsoft.com/office/powerpoint/2010/main">
    <mc:Choice Requires="p14">
      <p:transition spd="slow" p14:dur="2000" advTm="32194"/>
    </mc:Choice>
    <mc:Fallback xmlns="">
      <p:transition spd="slow" advTm="321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152454" y="485183"/>
            <a:ext cx="6096000" cy="2246769"/>
          </a:xfrm>
          <a:prstGeom prst="rect">
            <a:avLst/>
          </a:prstGeom>
        </p:spPr>
        <p:txBody>
          <a:bodyPr>
            <a:spAutoFit/>
          </a:bodyPr>
          <a:lstStyle/>
          <a:p>
            <a:pPr lvl="0" algn="ctr" eaLnBrk="0" fontAlgn="base" hangingPunct="0">
              <a:spcBef>
                <a:spcPct val="0"/>
              </a:spcBef>
              <a:spcAft>
                <a:spcPct val="0"/>
              </a:spcAft>
              <a:tabLst>
                <a:tab pos="3848100" algn="l"/>
              </a:tabLst>
            </a:pPr>
            <a:r>
              <a:rPr lang="en-US" altLang="en-US" sz="2800" b="1" dirty="0">
                <a:latin typeface="Arial" panose="020B0604020202020204" pitchFamily="34" charset="0"/>
                <a:ea typeface="Calibri" panose="020F0502020204030204" pitchFamily="34" charset="0"/>
                <a:cs typeface="Arial" panose="020B0604020202020204" pitchFamily="34" charset="0"/>
              </a:rPr>
              <a:t>Proportion of respondents watching TV and the frequency of </a:t>
            </a:r>
            <a:r>
              <a:rPr lang="en-US" altLang="en-US" sz="2800" b="1" dirty="0" smtClean="0">
                <a:latin typeface="Arial" panose="020B0604020202020204" pitchFamily="34" charset="0"/>
                <a:ea typeface="Calibri" panose="020F0502020204030204" pitchFamily="34" charset="0"/>
                <a:cs typeface="Arial" panose="020B0604020202020204" pitchFamily="34" charset="0"/>
              </a:rPr>
              <a:t>watching</a:t>
            </a:r>
          </a:p>
          <a:p>
            <a:pPr lvl="0" algn="ctr" eaLnBrk="0" fontAlgn="base" hangingPunct="0">
              <a:spcBef>
                <a:spcPct val="0"/>
              </a:spcBef>
              <a:spcAft>
                <a:spcPct val="0"/>
              </a:spcAft>
              <a:tabLst>
                <a:tab pos="3848100" algn="l"/>
              </a:tabLst>
            </a:pPr>
            <a:endParaRPr lang="en-US" altLang="en-US" sz="2800" b="1" dirty="0" smtClean="0">
              <a:latin typeface="Arial" panose="020B0604020202020204" pitchFamily="34" charset="0"/>
              <a:ea typeface="Calibri" panose="020F0502020204030204" pitchFamily="34" charset="0"/>
              <a:cs typeface="Arial" panose="020B0604020202020204" pitchFamily="34" charset="0"/>
            </a:endParaRPr>
          </a:p>
          <a:p>
            <a:pPr lvl="0" algn="ctr" eaLnBrk="0" fontAlgn="base" hangingPunct="0">
              <a:spcBef>
                <a:spcPct val="0"/>
              </a:spcBef>
              <a:spcAft>
                <a:spcPct val="0"/>
              </a:spcAft>
              <a:tabLst>
                <a:tab pos="3848100" algn="l"/>
              </a:tabLst>
            </a:pPr>
            <a:endParaRPr lang="en-US" altLang="en-US" sz="2800" b="1" dirty="0">
              <a:latin typeface="Arial" panose="020B0604020202020204" pitchFamily="34" charset="0"/>
              <a:cs typeface="Arial" panose="020B0604020202020204" pitchFamily="34" charset="0"/>
            </a:endParaRPr>
          </a:p>
        </p:txBody>
      </p:sp>
      <p:graphicFrame>
        <p:nvGraphicFramePr>
          <p:cNvPr id="5" name="Table 4"/>
          <p:cNvGraphicFramePr>
            <a:graphicFrameLocks noGrp="1"/>
          </p:cNvGraphicFramePr>
          <p:nvPr>
            <p:extLst>
              <p:ext uri="{D42A27DB-BD31-4B8C-83A1-F6EECF244321}">
                <p14:modId xmlns:p14="http://schemas.microsoft.com/office/powerpoint/2010/main" val="1999845563"/>
              </p:ext>
            </p:extLst>
          </p:nvPr>
        </p:nvGraphicFramePr>
        <p:xfrm>
          <a:off x="838198" y="1913640"/>
          <a:ext cx="10992440" cy="2997730"/>
        </p:xfrm>
        <a:graphic>
          <a:graphicData uri="http://schemas.openxmlformats.org/drawingml/2006/table">
            <a:tbl>
              <a:tblPr firstRow="1" firstCol="1" bandRow="1">
                <a:tableStyleId>{5C22544A-7EE6-4342-B048-85BDC9FD1C3A}</a:tableStyleId>
              </a:tblPr>
              <a:tblGrid>
                <a:gridCol w="2596416">
                  <a:extLst>
                    <a:ext uri="{9D8B030D-6E8A-4147-A177-3AD203B41FA5}">
                      <a16:colId xmlns:a16="http://schemas.microsoft.com/office/drawing/2014/main" val="4093882432"/>
                    </a:ext>
                  </a:extLst>
                </a:gridCol>
                <a:gridCol w="1442208">
                  <a:extLst>
                    <a:ext uri="{9D8B030D-6E8A-4147-A177-3AD203B41FA5}">
                      <a16:colId xmlns:a16="http://schemas.microsoft.com/office/drawing/2014/main" val="2922944601"/>
                    </a:ext>
                  </a:extLst>
                </a:gridCol>
                <a:gridCol w="1826943">
                  <a:extLst>
                    <a:ext uri="{9D8B030D-6E8A-4147-A177-3AD203B41FA5}">
                      <a16:colId xmlns:a16="http://schemas.microsoft.com/office/drawing/2014/main" val="3687965205"/>
                    </a:ext>
                  </a:extLst>
                </a:gridCol>
                <a:gridCol w="2589819">
                  <a:extLst>
                    <a:ext uri="{9D8B030D-6E8A-4147-A177-3AD203B41FA5}">
                      <a16:colId xmlns:a16="http://schemas.microsoft.com/office/drawing/2014/main" val="3941245077"/>
                    </a:ext>
                  </a:extLst>
                </a:gridCol>
                <a:gridCol w="2537054">
                  <a:extLst>
                    <a:ext uri="{9D8B030D-6E8A-4147-A177-3AD203B41FA5}">
                      <a16:colId xmlns:a16="http://schemas.microsoft.com/office/drawing/2014/main" val="3694262468"/>
                    </a:ext>
                  </a:extLst>
                </a:gridCol>
              </a:tblGrid>
              <a:tr h="299773">
                <a:tc>
                  <a:txBody>
                    <a:bodyPr/>
                    <a:lstStyle/>
                    <a:p>
                      <a:pPr marL="0" marR="0" algn="just">
                        <a:lnSpc>
                          <a:spcPct val="150000"/>
                        </a:lnSpc>
                        <a:spcBef>
                          <a:spcPts val="0"/>
                        </a:spcBef>
                        <a:spcAft>
                          <a:spcPts val="0"/>
                        </a:spcAft>
                        <a:tabLst>
                          <a:tab pos="3848100" algn="l"/>
                        </a:tabLst>
                      </a:pPr>
                      <a:r>
                        <a:rPr lang="en-US" sz="1200">
                          <a:effectLst/>
                        </a:rPr>
                        <a:t>Variable </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Male</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female</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Total Frequency</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Percent</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39466278"/>
                  </a:ext>
                </a:extLst>
              </a:tr>
              <a:tr h="299773">
                <a:tc>
                  <a:txBody>
                    <a:bodyPr/>
                    <a:lstStyle/>
                    <a:p>
                      <a:pPr marL="0" marR="0" algn="just">
                        <a:lnSpc>
                          <a:spcPct val="150000"/>
                        </a:lnSpc>
                        <a:spcBef>
                          <a:spcPts val="0"/>
                        </a:spcBef>
                        <a:spcAft>
                          <a:spcPts val="0"/>
                        </a:spcAft>
                        <a:tabLst>
                          <a:tab pos="3848100" algn="l"/>
                        </a:tabLst>
                      </a:pPr>
                      <a:r>
                        <a:rPr lang="en-US" sz="1200">
                          <a:effectLst/>
                        </a:rPr>
                        <a:t>Watching TV</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 </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 </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 </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 </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5281587"/>
                  </a:ext>
                </a:extLst>
              </a:tr>
              <a:tr h="299773">
                <a:tc>
                  <a:txBody>
                    <a:bodyPr/>
                    <a:lstStyle/>
                    <a:p>
                      <a:pPr marL="0" marR="0" algn="just">
                        <a:lnSpc>
                          <a:spcPct val="150000"/>
                        </a:lnSpc>
                        <a:spcBef>
                          <a:spcPts val="0"/>
                        </a:spcBef>
                        <a:spcAft>
                          <a:spcPts val="0"/>
                        </a:spcAft>
                        <a:tabLst>
                          <a:tab pos="3848100" algn="l"/>
                        </a:tabLst>
                      </a:pPr>
                      <a:r>
                        <a:rPr lang="en-US" sz="1200">
                          <a:effectLst/>
                        </a:rPr>
                        <a:t>No</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50</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53</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103</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30.6</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705571047"/>
                  </a:ext>
                </a:extLst>
              </a:tr>
              <a:tr h="299773">
                <a:tc>
                  <a:txBody>
                    <a:bodyPr/>
                    <a:lstStyle/>
                    <a:p>
                      <a:pPr marL="0" marR="0" algn="just">
                        <a:lnSpc>
                          <a:spcPct val="150000"/>
                        </a:lnSpc>
                        <a:spcBef>
                          <a:spcPts val="0"/>
                        </a:spcBef>
                        <a:spcAft>
                          <a:spcPts val="0"/>
                        </a:spcAft>
                        <a:tabLst>
                          <a:tab pos="3848100" algn="l"/>
                        </a:tabLst>
                      </a:pPr>
                      <a:r>
                        <a:rPr lang="en-US" sz="1200">
                          <a:effectLst/>
                        </a:rPr>
                        <a:t>Yes</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120</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114</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dirty="0">
                          <a:effectLst/>
                        </a:rPr>
                        <a:t>234</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69.4</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71231229"/>
                  </a:ext>
                </a:extLst>
              </a:tr>
              <a:tr h="299773">
                <a:tc>
                  <a:txBody>
                    <a:bodyPr/>
                    <a:lstStyle/>
                    <a:p>
                      <a:pPr marL="0" marR="0" algn="just">
                        <a:lnSpc>
                          <a:spcPct val="150000"/>
                        </a:lnSpc>
                        <a:spcBef>
                          <a:spcPts val="0"/>
                        </a:spcBef>
                        <a:spcAft>
                          <a:spcPts val="0"/>
                        </a:spcAft>
                        <a:tabLst>
                          <a:tab pos="3848100" algn="l"/>
                        </a:tabLst>
                      </a:pPr>
                      <a:r>
                        <a:rPr lang="en-US" sz="1200">
                          <a:effectLst/>
                        </a:rPr>
                        <a:t>Total</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170</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167</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337</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100</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23680274"/>
                  </a:ext>
                </a:extLst>
              </a:tr>
              <a:tr h="299773">
                <a:tc>
                  <a:txBody>
                    <a:bodyPr/>
                    <a:lstStyle/>
                    <a:p>
                      <a:pPr marL="0" marR="0" algn="just">
                        <a:lnSpc>
                          <a:spcPct val="150000"/>
                        </a:lnSpc>
                        <a:spcBef>
                          <a:spcPts val="0"/>
                        </a:spcBef>
                        <a:spcAft>
                          <a:spcPts val="0"/>
                        </a:spcAft>
                        <a:tabLst>
                          <a:tab pos="3848100" algn="l"/>
                        </a:tabLst>
                      </a:pPr>
                      <a:r>
                        <a:rPr lang="en-US" sz="1200">
                          <a:effectLst/>
                        </a:rPr>
                        <a:t>How often watching TV</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 </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 </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 </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 </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5595742"/>
                  </a:ext>
                </a:extLst>
              </a:tr>
              <a:tr h="299773">
                <a:tc>
                  <a:txBody>
                    <a:bodyPr/>
                    <a:lstStyle/>
                    <a:p>
                      <a:pPr marL="0" marR="0" algn="just">
                        <a:lnSpc>
                          <a:spcPct val="150000"/>
                        </a:lnSpc>
                        <a:spcBef>
                          <a:spcPts val="0"/>
                        </a:spcBef>
                        <a:spcAft>
                          <a:spcPts val="0"/>
                        </a:spcAft>
                        <a:tabLst>
                          <a:tab pos="3848100" algn="l"/>
                        </a:tabLst>
                      </a:pPr>
                      <a:r>
                        <a:rPr lang="en-US" sz="1200">
                          <a:effectLst/>
                        </a:rPr>
                        <a:t>Daily</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105</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111</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216</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92.3</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025878056"/>
                  </a:ext>
                </a:extLst>
              </a:tr>
              <a:tr h="299773">
                <a:tc>
                  <a:txBody>
                    <a:bodyPr/>
                    <a:lstStyle/>
                    <a:p>
                      <a:pPr marL="0" marR="0" algn="just">
                        <a:lnSpc>
                          <a:spcPct val="150000"/>
                        </a:lnSpc>
                        <a:spcBef>
                          <a:spcPts val="0"/>
                        </a:spcBef>
                        <a:spcAft>
                          <a:spcPts val="0"/>
                        </a:spcAft>
                        <a:tabLst>
                          <a:tab pos="3848100" algn="l"/>
                        </a:tabLst>
                      </a:pPr>
                      <a:r>
                        <a:rPr lang="en-US" sz="1200">
                          <a:effectLst/>
                        </a:rPr>
                        <a:t>Weekly </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14</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3</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17</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7.3</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052386573"/>
                  </a:ext>
                </a:extLst>
              </a:tr>
              <a:tr h="299773">
                <a:tc>
                  <a:txBody>
                    <a:bodyPr/>
                    <a:lstStyle/>
                    <a:p>
                      <a:pPr marL="0" marR="0" algn="just">
                        <a:lnSpc>
                          <a:spcPct val="150000"/>
                        </a:lnSpc>
                        <a:spcBef>
                          <a:spcPts val="0"/>
                        </a:spcBef>
                        <a:spcAft>
                          <a:spcPts val="0"/>
                        </a:spcAft>
                        <a:tabLst>
                          <a:tab pos="3848100" algn="l"/>
                        </a:tabLst>
                      </a:pPr>
                      <a:r>
                        <a:rPr lang="en-US" sz="1200">
                          <a:effectLst/>
                        </a:rPr>
                        <a:t>Fortnight</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1</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0</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1</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0.4</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91929999"/>
                  </a:ext>
                </a:extLst>
              </a:tr>
              <a:tr h="299773">
                <a:tc>
                  <a:txBody>
                    <a:bodyPr/>
                    <a:lstStyle/>
                    <a:p>
                      <a:pPr marL="0" marR="0" algn="just">
                        <a:lnSpc>
                          <a:spcPct val="150000"/>
                        </a:lnSpc>
                        <a:spcBef>
                          <a:spcPts val="0"/>
                        </a:spcBef>
                        <a:spcAft>
                          <a:spcPts val="0"/>
                        </a:spcAft>
                        <a:tabLst>
                          <a:tab pos="3848100" algn="l"/>
                        </a:tabLst>
                      </a:pPr>
                      <a:r>
                        <a:rPr lang="en-US" sz="1200">
                          <a:effectLst/>
                        </a:rPr>
                        <a:t>Total</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120</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114</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a:effectLst/>
                        </a:rPr>
                        <a:t>234</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tabLst>
                          <a:tab pos="3848100" algn="l"/>
                        </a:tabLst>
                      </a:pPr>
                      <a:r>
                        <a:rPr lang="en-US" sz="1200" dirty="0">
                          <a:effectLst/>
                        </a:rPr>
                        <a:t>100</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92716541"/>
                  </a:ext>
                </a:extLst>
              </a:tr>
            </a:tbl>
          </a:graphicData>
        </a:graphic>
      </p:graphicFrame>
      <p:sp>
        <p:nvSpPr>
          <p:cNvPr id="6" name="Rectangle 5"/>
          <p:cNvSpPr/>
          <p:nvPr/>
        </p:nvSpPr>
        <p:spPr>
          <a:xfrm>
            <a:off x="527902" y="4911370"/>
            <a:ext cx="11302736" cy="1754326"/>
          </a:xfrm>
          <a:prstGeom prst="rect">
            <a:avLst/>
          </a:prstGeom>
        </p:spPr>
        <p:txBody>
          <a:bodyPr wrap="square">
            <a:spAutoFit/>
          </a:bodyPr>
          <a:lstStyle/>
          <a:p>
            <a:pPr marL="285750" indent="-285750" algn="just">
              <a:buFont typeface="Arial" panose="020B0604020202020204" pitchFamily="34" charset="0"/>
              <a:buChar char="•"/>
            </a:pPr>
            <a:r>
              <a:rPr lang="en-US" dirty="0">
                <a:latin typeface="Arial" panose="020B0604020202020204" pitchFamily="34" charset="0"/>
                <a:cs typeface="Arial" panose="020B0604020202020204" pitchFamily="34" charset="0"/>
              </a:rPr>
              <a:t>TV advertising had both negative and positive impacts towards various aspects SDGs .</a:t>
            </a:r>
          </a:p>
          <a:p>
            <a:pPr marL="285750" indent="-285750" algn="just">
              <a:buFont typeface="Arial" panose="020B0604020202020204" pitchFamily="34" charset="0"/>
              <a:buChar char="•"/>
            </a:pPr>
            <a:r>
              <a:rPr lang="en-US" kern="0" dirty="0">
                <a:latin typeface="Arial" panose="020B0604020202020204" pitchFamily="34" charset="0"/>
                <a:cs typeface="Arial" panose="020B0604020202020204" pitchFamily="34" charset="0"/>
              </a:rPr>
              <a:t>Audiences see the impacts  of TV advertising on sustainable development and feel concerned about the issues that matter  to the target  audience thus they try to find solutions that can impact change to their  communities.</a:t>
            </a:r>
          </a:p>
          <a:p>
            <a:pPr marL="285750" indent="-285750" algn="just">
              <a:buFont typeface="Arial" panose="020B0604020202020204" pitchFamily="34" charset="0"/>
              <a:buChar char="•"/>
            </a:pPr>
            <a:r>
              <a:rPr lang="en-US" dirty="0">
                <a:latin typeface="Arial" panose="020B0604020202020204" pitchFamily="34" charset="0"/>
                <a:cs typeface="Arial" panose="020B0604020202020204" pitchFamily="34" charset="0"/>
              </a:rPr>
              <a:t>Also, the audiences </a:t>
            </a:r>
            <a:r>
              <a:rPr lang="en-US" kern="0" dirty="0">
                <a:latin typeface="Arial" panose="020B0604020202020204" pitchFamily="34" charset="0"/>
                <a:cs typeface="Arial" panose="020B0604020202020204" pitchFamily="34" charset="0"/>
              </a:rPr>
              <a:t>feel the negative impacts of stereotypes but they distance themselves from the issues </a:t>
            </a:r>
            <a:r>
              <a:rPr lang="en-US" kern="0" dirty="0" smtClean="0">
                <a:latin typeface="Arial" panose="020B0604020202020204" pitchFamily="34" charset="0"/>
                <a:cs typeface="Arial" panose="020B0604020202020204" pitchFamily="34" charset="0"/>
              </a:rPr>
              <a:t>They </a:t>
            </a:r>
            <a:r>
              <a:rPr lang="en-US" kern="0" dirty="0">
                <a:latin typeface="Arial" panose="020B0604020202020204" pitchFamily="34" charset="0"/>
                <a:cs typeface="Arial" panose="020B0604020202020204" pitchFamily="34" charset="0"/>
              </a:rPr>
              <a:t>do not act accordingly and </a:t>
            </a:r>
            <a:r>
              <a:rPr lang="en-US" kern="0" dirty="0"/>
              <a:t>respond to their guilt by  dismissing their facts.</a:t>
            </a:r>
          </a:p>
        </p:txBody>
      </p:sp>
    </p:spTree>
    <p:extLst>
      <p:ext uri="{BB962C8B-B14F-4D97-AF65-F5344CB8AC3E}">
        <p14:creationId xmlns:p14="http://schemas.microsoft.com/office/powerpoint/2010/main" val="399099701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61511" y="422275"/>
            <a:ext cx="7702484" cy="822651"/>
          </a:xfrm>
        </p:spPr>
        <p:txBody>
          <a:bodyPr>
            <a:normAutofit/>
          </a:bodyPr>
          <a:lstStyle/>
          <a:p>
            <a:pPr algn="ctr"/>
            <a:r>
              <a:rPr lang="en-US" b="1" dirty="0" smtClean="0">
                <a:solidFill>
                  <a:srgbClr val="00B0F0"/>
                </a:solidFill>
                <a:latin typeface="Arial" panose="020B0604020202020204" pitchFamily="34" charset="0"/>
                <a:cs typeface="Arial" panose="020B0604020202020204" pitchFamily="34" charset="0"/>
              </a:rPr>
              <a:t>RECOMMENDATIONS</a:t>
            </a:r>
            <a:endParaRPr lang="en-US" b="1" dirty="0">
              <a:solidFill>
                <a:srgbClr val="00B0F0"/>
              </a:solidFill>
              <a:latin typeface="Arial" panose="020B0604020202020204" pitchFamily="34" charset="0"/>
              <a:cs typeface="Arial" panose="020B0604020202020204" pitchFamily="34" charset="0"/>
            </a:endParaRPr>
          </a:p>
        </p:txBody>
      </p:sp>
      <p:sp>
        <p:nvSpPr>
          <p:cNvPr id="3" name="Rectangle 2"/>
          <p:cNvSpPr/>
          <p:nvPr/>
        </p:nvSpPr>
        <p:spPr>
          <a:xfrm>
            <a:off x="654050" y="1187776"/>
            <a:ext cx="8801100" cy="4154984"/>
          </a:xfrm>
          <a:prstGeom prst="rect">
            <a:avLst/>
          </a:prstGeom>
        </p:spPr>
        <p:txBody>
          <a:bodyPr wrap="square">
            <a:spAutoFit/>
          </a:bodyPr>
          <a:lstStyle/>
          <a:p>
            <a:pPr marL="342900" indent="-342900" algn="just" fontAlgn="t">
              <a:buFont typeface="Arial" panose="020B0604020202020204" pitchFamily="34" charset="0"/>
              <a:buChar char="•"/>
            </a:pPr>
            <a:r>
              <a:rPr lang="en-US" sz="2400" dirty="0" smtClean="0">
                <a:latin typeface="Arial" panose="020B0604020202020204" pitchFamily="34" charset="0"/>
                <a:cs typeface="Arial" panose="020B0604020202020204" pitchFamily="34" charset="0"/>
              </a:rPr>
              <a:t>Advertisement to connect  sustainable development to </a:t>
            </a:r>
            <a:r>
              <a:rPr lang="en-US" sz="2400" dirty="0">
                <a:latin typeface="Arial" panose="020B0604020202020204" pitchFamily="34" charset="0"/>
                <a:cs typeface="Arial" panose="020B0604020202020204" pitchFamily="34" charset="0"/>
              </a:rPr>
              <a:t>issues that matter  to the target  </a:t>
            </a:r>
            <a:r>
              <a:rPr lang="en-US" sz="2400" dirty="0" smtClean="0">
                <a:latin typeface="Arial" panose="020B0604020202020204" pitchFamily="34" charset="0"/>
                <a:cs typeface="Arial" panose="020B0604020202020204" pitchFamily="34" charset="0"/>
              </a:rPr>
              <a:t>audience.</a:t>
            </a:r>
            <a:endParaRPr lang="en-US" sz="2400" dirty="0">
              <a:latin typeface="Arial" panose="020B0604020202020204" pitchFamily="34" charset="0"/>
              <a:cs typeface="Arial" panose="020B0604020202020204" pitchFamily="34" charset="0"/>
            </a:endParaRPr>
          </a:p>
          <a:p>
            <a:pPr marL="342900" indent="-342900" algn="just" fontAlgn="t">
              <a:buFont typeface="Arial" panose="020B0604020202020204" pitchFamily="34" charset="0"/>
              <a:buChar char="•"/>
            </a:pPr>
            <a:r>
              <a:rPr lang="en-US" sz="2400" dirty="0">
                <a:latin typeface="Arial" panose="020B0604020202020204" pitchFamily="34" charset="0"/>
                <a:cs typeface="Arial" panose="020B0604020202020204" pitchFamily="34" charset="0"/>
              </a:rPr>
              <a:t>Activists </a:t>
            </a:r>
            <a:r>
              <a:rPr lang="en-US" sz="2400" dirty="0" smtClean="0">
                <a:latin typeface="Arial" panose="020B0604020202020204" pitchFamily="34" charset="0"/>
                <a:cs typeface="Arial" panose="020B0604020202020204" pitchFamily="34" charset="0"/>
              </a:rPr>
              <a:t>to bring sustainable development impacts  </a:t>
            </a:r>
            <a:r>
              <a:rPr lang="en-US" sz="2400" dirty="0">
                <a:latin typeface="Arial" panose="020B0604020202020204" pitchFamily="34" charset="0"/>
                <a:cs typeface="Arial" panose="020B0604020202020204" pitchFamily="34" charset="0"/>
              </a:rPr>
              <a:t>closer to their  communities </a:t>
            </a:r>
            <a:r>
              <a:rPr lang="en-US" sz="2400" dirty="0" smtClean="0">
                <a:latin typeface="Arial" panose="020B0604020202020204" pitchFamily="34" charset="0"/>
                <a:cs typeface="Arial" panose="020B0604020202020204" pitchFamily="34" charset="0"/>
              </a:rPr>
              <a:t>.</a:t>
            </a:r>
            <a:endParaRPr lang="en-US" sz="2400" dirty="0">
              <a:latin typeface="Arial" panose="020B0604020202020204" pitchFamily="34" charset="0"/>
              <a:cs typeface="Arial" panose="020B0604020202020204" pitchFamily="34" charset="0"/>
            </a:endParaRPr>
          </a:p>
          <a:p>
            <a:pPr marL="342900" indent="-342900" algn="just" fontAlgn="t">
              <a:buFont typeface="Arial" panose="020B0604020202020204" pitchFamily="34" charset="0"/>
              <a:buChar char="•"/>
            </a:pPr>
            <a:r>
              <a:rPr lang="en-US" sz="2400" dirty="0" smtClean="0">
                <a:latin typeface="Arial" panose="020B0604020202020204" pitchFamily="34" charset="0"/>
                <a:cs typeface="Arial" panose="020B0604020202020204" pitchFamily="34" charset="0"/>
              </a:rPr>
              <a:t>Government should organize more training to emphasize </a:t>
            </a:r>
            <a:r>
              <a:rPr lang="en-US" sz="2400" dirty="0">
                <a:latin typeface="Arial" panose="020B0604020202020204" pitchFamily="34" charset="0"/>
                <a:cs typeface="Arial" panose="020B0604020202020204" pitchFamily="34" charset="0"/>
              </a:rPr>
              <a:t>solutions and  benefits </a:t>
            </a:r>
            <a:r>
              <a:rPr lang="en-US" sz="2400" dirty="0" smtClean="0">
                <a:latin typeface="Arial" panose="020B0604020202020204" pitchFamily="34" charset="0"/>
                <a:cs typeface="Arial" panose="020B0604020202020204" pitchFamily="34" charset="0"/>
              </a:rPr>
              <a:t>of sustainable development goals  to marginalized and vulnerable communities.</a:t>
            </a:r>
          </a:p>
          <a:p>
            <a:pPr marL="342900" indent="-342900" algn="just" fontAlgn="t">
              <a:buFont typeface="Arial" panose="020B0604020202020204" pitchFamily="34" charset="0"/>
              <a:buChar char="•"/>
            </a:pPr>
            <a:r>
              <a:rPr lang="en-US" sz="2400" dirty="0" smtClean="0">
                <a:latin typeface="Arial" panose="020B0604020202020204" pitchFamily="34" charset="0"/>
                <a:cs typeface="Arial" panose="020B0604020202020204" pitchFamily="34" charset="0"/>
              </a:rPr>
              <a:t>Academicians </a:t>
            </a:r>
            <a:r>
              <a:rPr lang="en-US" sz="2400" dirty="0">
                <a:latin typeface="Arial" panose="020B0604020202020204" pitchFamily="34" charset="0"/>
                <a:cs typeface="Arial" panose="020B0604020202020204" pitchFamily="34" charset="0"/>
              </a:rPr>
              <a:t>and researchers </a:t>
            </a:r>
            <a:r>
              <a:rPr lang="en-US" sz="2400" dirty="0" smtClean="0">
                <a:latin typeface="Arial" panose="020B0604020202020204" pitchFamily="34" charset="0"/>
                <a:cs typeface="Arial" panose="020B0604020202020204" pitchFamily="34" charset="0"/>
              </a:rPr>
              <a:t>to use  </a:t>
            </a:r>
            <a:r>
              <a:rPr lang="en-US" sz="2400" dirty="0">
                <a:latin typeface="Arial" panose="020B0604020202020204" pitchFamily="34" charset="0"/>
                <a:cs typeface="Arial" panose="020B0604020202020204" pitchFamily="34" charset="0"/>
              </a:rPr>
              <a:t>facts  based  </a:t>
            </a:r>
            <a:r>
              <a:rPr lang="en-US" sz="2400" dirty="0" smtClean="0">
                <a:latin typeface="Arial" panose="020B0604020202020204" pitchFamily="34" charset="0"/>
                <a:cs typeface="Arial" panose="020B0604020202020204" pitchFamily="34" charset="0"/>
              </a:rPr>
              <a:t>information.</a:t>
            </a:r>
            <a:endParaRPr lang="en-US" sz="2400" dirty="0">
              <a:latin typeface="Arial" panose="020B0604020202020204" pitchFamily="34" charset="0"/>
              <a:cs typeface="Arial" panose="020B0604020202020204" pitchFamily="34" charset="0"/>
            </a:endParaRPr>
          </a:p>
          <a:p>
            <a:pPr marL="342900" indent="-342900" algn="just">
              <a:buFont typeface="Arial" panose="020B0604020202020204" pitchFamily="34" charset="0"/>
              <a:buChar char="•"/>
            </a:pPr>
            <a:r>
              <a:rPr lang="en-US" sz="2400" dirty="0" smtClean="0">
                <a:latin typeface="Arial" panose="020B0604020202020204" pitchFamily="34" charset="0"/>
                <a:cs typeface="Arial" panose="020B0604020202020204" pitchFamily="34" charset="0"/>
              </a:rPr>
              <a:t>Stakeholders and policy makers should advocate campaigns that outline benefits of SDGs.</a:t>
            </a:r>
            <a:endParaRPr lang="en-US" sz="2400" dirty="0">
              <a:latin typeface="Arial" panose="020B0604020202020204" pitchFamily="34" charset="0"/>
              <a:cs typeface="Arial" panose="020B0604020202020204" pitchFamily="34"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010815010"/>
      </p:ext>
    </p:extLst>
  </p:cSld>
  <p:clrMapOvr>
    <a:masterClrMapping/>
  </p:clrMapOvr>
  <mc:AlternateContent xmlns:mc="http://schemas.openxmlformats.org/markup-compatibility/2006" xmlns:p14="http://schemas.microsoft.com/office/powerpoint/2010/main">
    <mc:Choice Requires="p14">
      <p:transition spd="slow" p14:dur="2000" advTm="58715"/>
    </mc:Choice>
    <mc:Fallback xmlns="">
      <p:transition spd="slow" advTm="587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09016" y="1285162"/>
            <a:ext cx="9301834" cy="778938"/>
          </a:xfrm>
        </p:spPr>
        <p:txBody>
          <a:bodyPr>
            <a:normAutofit fontScale="90000"/>
          </a:bodyPr>
          <a:lstStyle/>
          <a:p>
            <a:r>
              <a:rPr lang="en-US" b="1" dirty="0">
                <a:solidFill>
                  <a:schemeClr val="accent1"/>
                </a:solidFill>
              </a:rPr>
              <a:t>SUMMARY AND CONCLUSION</a:t>
            </a:r>
            <a:endParaRPr lang="en-US" dirty="0"/>
          </a:p>
        </p:txBody>
      </p:sp>
      <p:sp>
        <p:nvSpPr>
          <p:cNvPr id="3" name="Text Placeholder 2"/>
          <p:cNvSpPr>
            <a:spLocks noGrp="1"/>
          </p:cNvSpPr>
          <p:nvPr>
            <p:ph type="body" idx="1"/>
          </p:nvPr>
        </p:nvSpPr>
        <p:spPr>
          <a:xfrm>
            <a:off x="534153" y="2146526"/>
            <a:ext cx="10515600" cy="4369323"/>
          </a:xfrm>
        </p:spPr>
        <p:txBody>
          <a:bodyPr>
            <a:normAutofit/>
          </a:bodyPr>
          <a:lstStyle/>
          <a:p>
            <a:pPr marL="457200" indent="-457200">
              <a:buFont typeface="Arial" panose="020B0604020202020204" pitchFamily="34" charset="0"/>
              <a:buChar char="•"/>
            </a:pPr>
            <a:r>
              <a:rPr lang="en-US" sz="2800" dirty="0">
                <a:solidFill>
                  <a:schemeClr val="tx1"/>
                </a:solidFill>
                <a:latin typeface="Arial" panose="020B0604020202020204" pitchFamily="34" charset="0"/>
                <a:cs typeface="Arial" panose="020B0604020202020204" pitchFamily="34" charset="0"/>
              </a:rPr>
              <a:t>Towards Achieving Sustainable </a:t>
            </a:r>
            <a:r>
              <a:rPr lang="en-US" sz="2800" dirty="0" smtClean="0">
                <a:solidFill>
                  <a:schemeClr val="tx1"/>
                </a:solidFill>
                <a:latin typeface="Arial" panose="020B0604020202020204" pitchFamily="34" charset="0"/>
                <a:cs typeface="Arial" panose="020B0604020202020204" pitchFamily="34" charset="0"/>
              </a:rPr>
              <a:t>Development; Identify </a:t>
            </a:r>
            <a:r>
              <a:rPr lang="en-US" sz="2800" dirty="0">
                <a:solidFill>
                  <a:schemeClr val="tx1"/>
                </a:solidFill>
                <a:latin typeface="Arial" panose="020B0604020202020204" pitchFamily="34" charset="0"/>
                <a:cs typeface="Arial" panose="020B0604020202020204" pitchFamily="34" charset="0"/>
              </a:rPr>
              <a:t>the </a:t>
            </a:r>
            <a:r>
              <a:rPr lang="en-US" sz="2800" dirty="0" smtClean="0">
                <a:solidFill>
                  <a:schemeClr val="tx1"/>
                </a:solidFill>
                <a:latin typeface="Arial" panose="020B0604020202020204" pitchFamily="34" charset="0"/>
                <a:cs typeface="Arial" panose="020B0604020202020204" pitchFamily="34" charset="0"/>
              </a:rPr>
              <a:t>Problem</a:t>
            </a:r>
            <a:r>
              <a:rPr lang="en-US" sz="2800" dirty="0">
                <a:solidFill>
                  <a:schemeClr val="tx1"/>
                </a:solidFill>
                <a:latin typeface="Arial" panose="020B0604020202020204" pitchFamily="34" charset="0"/>
                <a:cs typeface="Arial" panose="020B0604020202020204" pitchFamily="34" charset="0"/>
              </a:rPr>
              <a:t>, Solution, Strategy, </a:t>
            </a:r>
            <a:r>
              <a:rPr lang="en-US" sz="2800" dirty="0" smtClean="0">
                <a:solidFill>
                  <a:schemeClr val="tx1"/>
                </a:solidFill>
                <a:latin typeface="Arial" panose="020B0604020202020204" pitchFamily="34" charset="0"/>
                <a:cs typeface="Arial" panose="020B0604020202020204" pitchFamily="34" charset="0"/>
              </a:rPr>
              <a:t>Tactic</a:t>
            </a:r>
          </a:p>
          <a:p>
            <a:pPr marL="457200" indent="-457200">
              <a:buFont typeface="Arial" panose="020B0604020202020204" pitchFamily="34" charset="0"/>
              <a:buChar char="•"/>
            </a:pPr>
            <a:r>
              <a:rPr lang="en-US" sz="2800" dirty="0" smtClean="0">
                <a:solidFill>
                  <a:schemeClr val="tx1"/>
                </a:solidFill>
                <a:latin typeface="Arial" panose="020B0604020202020204" pitchFamily="34" charset="0"/>
                <a:cs typeface="Arial" panose="020B0604020202020204" pitchFamily="34" charset="0"/>
              </a:rPr>
              <a:t>What, why</a:t>
            </a:r>
            <a:r>
              <a:rPr lang="en-US" sz="2800" dirty="0">
                <a:solidFill>
                  <a:schemeClr val="tx1"/>
                </a:solidFill>
                <a:latin typeface="Arial" panose="020B0604020202020204" pitchFamily="34" charset="0"/>
                <a:cs typeface="Arial" panose="020B0604020202020204" pitchFamily="34" charset="0"/>
              </a:rPr>
              <a:t>, who and </a:t>
            </a:r>
            <a:r>
              <a:rPr lang="en-US" sz="2800" dirty="0" smtClean="0">
                <a:solidFill>
                  <a:schemeClr val="tx1"/>
                </a:solidFill>
                <a:latin typeface="Arial" panose="020B0604020202020204" pitchFamily="34" charset="0"/>
                <a:cs typeface="Arial" panose="020B0604020202020204" pitchFamily="34" charset="0"/>
              </a:rPr>
              <a:t>how?</a:t>
            </a:r>
            <a:r>
              <a:rPr lang="en-US" b="1" dirty="0">
                <a:solidFill>
                  <a:schemeClr val="tx1"/>
                </a:solidFill>
              </a:rPr>
              <a:t/>
            </a:r>
            <a:br>
              <a:rPr lang="en-US" b="1" dirty="0">
                <a:solidFill>
                  <a:schemeClr val="tx1"/>
                </a:solidFill>
              </a:rPr>
            </a:br>
            <a:endParaRPr lang="en-US" dirty="0">
              <a:solidFill>
                <a:schemeClr val="tx1"/>
              </a:solidFill>
            </a:endParaRPr>
          </a:p>
        </p:txBody>
      </p:sp>
      <p:sp>
        <p:nvSpPr>
          <p:cNvPr id="4" name="Rectangle 3"/>
          <p:cNvSpPr/>
          <p:nvPr/>
        </p:nvSpPr>
        <p:spPr>
          <a:xfrm>
            <a:off x="874031" y="4739252"/>
            <a:ext cx="2362419" cy="527051"/>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2</a:t>
            </a:r>
            <a:r>
              <a:rPr lang="en-US" b="1" dirty="0" smtClean="0">
                <a:solidFill>
                  <a:schemeClr val="tx1"/>
                </a:solidFill>
              </a:rPr>
              <a:t>.What </a:t>
            </a:r>
            <a:r>
              <a:rPr lang="en-US" b="1" dirty="0">
                <a:solidFill>
                  <a:schemeClr val="tx1"/>
                </a:solidFill>
              </a:rPr>
              <a:t>do we want to change?</a:t>
            </a:r>
            <a:endParaRPr lang="en-US" dirty="0"/>
          </a:p>
        </p:txBody>
      </p:sp>
      <p:sp>
        <p:nvSpPr>
          <p:cNvPr id="5" name="Rectangle 4"/>
          <p:cNvSpPr/>
          <p:nvPr/>
        </p:nvSpPr>
        <p:spPr>
          <a:xfrm>
            <a:off x="4545149" y="5998548"/>
            <a:ext cx="2483265" cy="53975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smtClean="0">
                <a:solidFill>
                  <a:schemeClr val="tx1"/>
                </a:solidFill>
              </a:rPr>
              <a:t>3.Who </a:t>
            </a:r>
            <a:r>
              <a:rPr lang="en-US" b="1" dirty="0">
                <a:solidFill>
                  <a:schemeClr val="tx1"/>
                </a:solidFill>
              </a:rPr>
              <a:t>will be our target? </a:t>
            </a:r>
            <a:endParaRPr lang="en-US" dirty="0">
              <a:solidFill>
                <a:schemeClr val="tx1"/>
              </a:solidFill>
            </a:endParaRPr>
          </a:p>
        </p:txBody>
      </p:sp>
      <p:sp>
        <p:nvSpPr>
          <p:cNvPr id="6" name="Rectangle 5"/>
          <p:cNvSpPr/>
          <p:nvPr/>
        </p:nvSpPr>
        <p:spPr>
          <a:xfrm>
            <a:off x="4545149" y="3515066"/>
            <a:ext cx="2483265" cy="491942"/>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n w="0"/>
                <a:solidFill>
                  <a:schemeClr val="tx1"/>
                </a:solidFill>
                <a:effectLst>
                  <a:outerShdw blurRad="38100" dist="19050" dir="2700000" algn="tl" rotWithShape="0">
                    <a:schemeClr val="dk1">
                      <a:alpha val="40000"/>
                    </a:schemeClr>
                  </a:outerShdw>
                </a:effectLst>
              </a:rPr>
              <a:t>1.What </a:t>
            </a:r>
            <a:r>
              <a:rPr lang="en-US" dirty="0">
                <a:ln w="0"/>
                <a:solidFill>
                  <a:schemeClr val="tx1"/>
                </a:solidFill>
                <a:effectLst>
                  <a:outerShdw blurRad="38100" dist="19050" dir="2700000" algn="tl" rotWithShape="0">
                    <a:schemeClr val="dk1">
                      <a:alpha val="40000"/>
                    </a:schemeClr>
                  </a:outerShdw>
                </a:effectLst>
              </a:rPr>
              <a:t>is the problem?</a:t>
            </a:r>
          </a:p>
        </p:txBody>
      </p:sp>
      <p:sp>
        <p:nvSpPr>
          <p:cNvPr id="7" name="Rectangle 6"/>
          <p:cNvSpPr/>
          <p:nvPr/>
        </p:nvSpPr>
        <p:spPr>
          <a:xfrm>
            <a:off x="7776263" y="4660900"/>
            <a:ext cx="2275788" cy="52705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4</a:t>
            </a:r>
            <a:r>
              <a:rPr lang="en-US" b="1" dirty="0" smtClean="0">
                <a:solidFill>
                  <a:schemeClr val="tx1"/>
                </a:solidFill>
              </a:rPr>
              <a:t>.How </a:t>
            </a:r>
            <a:r>
              <a:rPr lang="en-US" b="1" dirty="0">
                <a:solidFill>
                  <a:schemeClr val="tx1"/>
                </a:solidFill>
              </a:rPr>
              <a:t>we are going to do it?</a:t>
            </a:r>
            <a:endParaRPr lang="en-US" dirty="0">
              <a:solidFill>
                <a:schemeClr val="tx1"/>
              </a:solidFill>
            </a:endParaRPr>
          </a:p>
        </p:txBody>
      </p:sp>
      <p:sp>
        <p:nvSpPr>
          <p:cNvPr id="31" name="Oval 30"/>
          <p:cNvSpPr/>
          <p:nvPr/>
        </p:nvSpPr>
        <p:spPr>
          <a:xfrm>
            <a:off x="4648556" y="4478903"/>
            <a:ext cx="2276450" cy="104775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Sustainable Development Analysis</a:t>
            </a:r>
            <a:endParaRPr lang="en-US" dirty="0"/>
          </a:p>
        </p:txBody>
      </p:sp>
      <p:cxnSp>
        <p:nvCxnSpPr>
          <p:cNvPr id="42" name="Straight Arrow Connector 41"/>
          <p:cNvCxnSpPr/>
          <p:nvPr/>
        </p:nvCxnSpPr>
        <p:spPr>
          <a:xfrm>
            <a:off x="7028414" y="4007008"/>
            <a:ext cx="747849" cy="6538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H="1">
            <a:off x="7028414" y="5187950"/>
            <a:ext cx="747849" cy="8105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flipV="1">
            <a:off x="3149819" y="5266303"/>
            <a:ext cx="1395330" cy="7322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flipV="1">
            <a:off x="3149819" y="4007008"/>
            <a:ext cx="1395330" cy="7322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599635677"/>
      </p:ext>
    </p:extLst>
  </p:cSld>
  <p:clrMapOvr>
    <a:masterClrMapping/>
  </p:clrMapOvr>
  <mc:AlternateContent xmlns:mc="http://schemas.openxmlformats.org/markup-compatibility/2006" xmlns:p14="http://schemas.microsoft.com/office/powerpoint/2010/main">
    <mc:Choice Requires="p14">
      <p:transition spd="slow" p14:dur="2000" advTm="10876"/>
    </mc:Choice>
    <mc:Fallback xmlns="">
      <p:transition spd="slow" advTm="108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100721" y="145224"/>
            <a:ext cx="12292721" cy="6802506"/>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5"/>
            <a:stretch>
              <a:fillRect t="-38888" b="-38888"/>
            </a:stretch>
          </a:blipFill>
        </p:spPr>
        <p:txBody>
          <a:bodyPr/>
          <a:lstStyle/>
          <a:p>
            <a:endParaRPr lang="en-KE" sz="1200" dirty="0"/>
          </a:p>
        </p:txBody>
      </p:sp>
      <p:sp>
        <p:nvSpPr>
          <p:cNvPr id="6" name="TextBox 6"/>
          <p:cNvSpPr txBox="1"/>
          <p:nvPr/>
        </p:nvSpPr>
        <p:spPr>
          <a:xfrm>
            <a:off x="1084826" y="446530"/>
            <a:ext cx="7620000" cy="564257"/>
          </a:xfrm>
          <a:prstGeom prst="rect">
            <a:avLst/>
          </a:prstGeom>
        </p:spPr>
        <p:txBody>
          <a:bodyPr wrap="square" lIns="0" tIns="0" rIns="0" bIns="0" rtlCol="0" anchor="t">
            <a:spAutoFit/>
          </a:bodyPr>
          <a:lstStyle/>
          <a:p>
            <a:pPr algn="ctr">
              <a:lnSpc>
                <a:spcPts val="4366"/>
              </a:lnSpc>
              <a:spcBef>
                <a:spcPct val="0"/>
              </a:spcBef>
            </a:pPr>
            <a:r>
              <a:rPr lang="en-GB" sz="3163" spc="25" dirty="0">
                <a:solidFill>
                  <a:srgbClr val="FF0000"/>
                </a:solidFill>
                <a:latin typeface="Archivo Black"/>
              </a:rPr>
              <a:t>S</a:t>
            </a:r>
            <a:r>
              <a:rPr lang="en-US" sz="3163" spc="25" dirty="0">
                <a:solidFill>
                  <a:srgbClr val="FF0000"/>
                </a:solidFill>
                <a:latin typeface="Archivo Black"/>
              </a:rPr>
              <a:t>TRATEGY AND TACTICS </a:t>
            </a:r>
          </a:p>
        </p:txBody>
      </p:sp>
      <p:sp>
        <p:nvSpPr>
          <p:cNvPr id="17" name="Rectangle 2">
            <a:extLst>
              <a:ext uri="{FF2B5EF4-FFF2-40B4-BE49-F238E27FC236}">
                <a16:creationId xmlns:a16="http://schemas.microsoft.com/office/drawing/2014/main" id="{15FCA7DA-7510-E54D-F776-BB2677BFA6D0}"/>
              </a:ext>
            </a:extLst>
          </p:cNvPr>
          <p:cNvSpPr>
            <a:spLocks noChangeArrowheads="1"/>
          </p:cNvSpPr>
          <p:nvPr/>
        </p:nvSpPr>
        <p:spPr bwMode="auto">
          <a:xfrm>
            <a:off x="1228078" y="6182840"/>
            <a:ext cx="38446632"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0960" tIns="30480" rIns="60960" bIns="30480" numCol="1" anchor="ctr" anchorCtr="0" compatLnSpc="1">
            <a:prstTxWarp prst="textNoShape">
              <a:avLst/>
            </a:prstTxWarp>
            <a:spAutoFit/>
          </a:bodyPr>
          <a:lstStyle/>
          <a:p>
            <a:pPr defTabSz="609630" eaLnBrk="0" fontAlgn="base" hangingPunct="0">
              <a:spcBef>
                <a:spcPct val="0"/>
              </a:spcBef>
              <a:spcAft>
                <a:spcPct val="0"/>
              </a:spcAft>
            </a:pPr>
            <a:r>
              <a:rPr lang="en-US" altLang="en-KE" sz="800" dirty="0">
                <a:latin typeface="Calibri" panose="020F0502020204030204" pitchFamily="34" charset="0"/>
                <a:ea typeface="Calibri" panose="020F0502020204030204" pitchFamily="34" charset="0"/>
                <a:cs typeface="Times New Roman" panose="02020603050405020304" pitchFamily="18" charset="0"/>
              </a:rPr>
              <a:t> </a:t>
            </a:r>
            <a:endParaRPr lang="en-US" altLang="en-KE" sz="1200" dirty="0">
              <a:latin typeface="Arial" panose="020B0604020202020204" pitchFamily="34" charset="0"/>
            </a:endParaRPr>
          </a:p>
        </p:txBody>
      </p:sp>
      <p:graphicFrame>
        <p:nvGraphicFramePr>
          <p:cNvPr id="15" name="Table 14">
            <a:extLst>
              <a:ext uri="{FF2B5EF4-FFF2-40B4-BE49-F238E27FC236}">
                <a16:creationId xmlns:a16="http://schemas.microsoft.com/office/drawing/2014/main" id="{BFB65781-61C0-B0CA-588D-8D69BA438B3F}"/>
              </a:ext>
            </a:extLst>
          </p:cNvPr>
          <p:cNvGraphicFramePr>
            <a:graphicFrameLocks noGrp="1"/>
          </p:cNvGraphicFramePr>
          <p:nvPr>
            <p:extLst>
              <p:ext uri="{D42A27DB-BD31-4B8C-83A1-F6EECF244321}">
                <p14:modId xmlns:p14="http://schemas.microsoft.com/office/powerpoint/2010/main" val="955425991"/>
              </p:ext>
            </p:extLst>
          </p:nvPr>
        </p:nvGraphicFramePr>
        <p:xfrm>
          <a:off x="167250" y="1018274"/>
          <a:ext cx="9455151" cy="3849720"/>
        </p:xfrm>
        <a:graphic>
          <a:graphicData uri="http://schemas.openxmlformats.org/drawingml/2006/table">
            <a:tbl>
              <a:tblPr firstRow="1" firstCol="1" bandRow="1">
                <a:tableStyleId>{5C22544A-7EE6-4342-B048-85BDC9FD1C3A}</a:tableStyleId>
              </a:tblPr>
              <a:tblGrid>
                <a:gridCol w="2018815">
                  <a:extLst>
                    <a:ext uri="{9D8B030D-6E8A-4147-A177-3AD203B41FA5}">
                      <a16:colId xmlns:a16="http://schemas.microsoft.com/office/drawing/2014/main" val="1786570900"/>
                    </a:ext>
                  </a:extLst>
                </a:gridCol>
                <a:gridCol w="3200665">
                  <a:extLst>
                    <a:ext uri="{9D8B030D-6E8A-4147-A177-3AD203B41FA5}">
                      <a16:colId xmlns:a16="http://schemas.microsoft.com/office/drawing/2014/main" val="3587464316"/>
                    </a:ext>
                  </a:extLst>
                </a:gridCol>
                <a:gridCol w="4235671">
                  <a:extLst>
                    <a:ext uri="{9D8B030D-6E8A-4147-A177-3AD203B41FA5}">
                      <a16:colId xmlns:a16="http://schemas.microsoft.com/office/drawing/2014/main" val="3156970172"/>
                    </a:ext>
                  </a:extLst>
                </a:gridCol>
              </a:tblGrid>
              <a:tr h="397423">
                <a:tc>
                  <a:txBody>
                    <a:bodyPr/>
                    <a:lstStyle/>
                    <a:p>
                      <a:pPr algn="just">
                        <a:lnSpc>
                          <a:spcPct val="107000"/>
                        </a:lnSpc>
                        <a:spcAft>
                          <a:spcPts val="800"/>
                        </a:spcAft>
                      </a:pPr>
                      <a:r>
                        <a:rPr lang="en-US" sz="2400" kern="100" dirty="0">
                          <a:effectLst/>
                        </a:rPr>
                        <a:t>Strategy </a:t>
                      </a:r>
                      <a:endParaRPr lang="en-US" sz="2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20281" marR="20281" marT="0" marB="0"/>
                </a:tc>
                <a:tc>
                  <a:txBody>
                    <a:bodyPr/>
                    <a:lstStyle/>
                    <a:p>
                      <a:pPr algn="just">
                        <a:lnSpc>
                          <a:spcPct val="107000"/>
                        </a:lnSpc>
                        <a:spcAft>
                          <a:spcPts val="800"/>
                        </a:spcAft>
                      </a:pPr>
                      <a:r>
                        <a:rPr lang="en-US" sz="2400" kern="100" dirty="0">
                          <a:effectLst/>
                        </a:rPr>
                        <a:t>How to do it </a:t>
                      </a:r>
                      <a:endParaRPr lang="en-US" sz="2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20281" marR="20281" marT="0" marB="0"/>
                </a:tc>
                <a:tc>
                  <a:txBody>
                    <a:bodyPr/>
                    <a:lstStyle/>
                    <a:p>
                      <a:pPr algn="just">
                        <a:lnSpc>
                          <a:spcPct val="107000"/>
                        </a:lnSpc>
                        <a:spcAft>
                          <a:spcPts val="800"/>
                        </a:spcAft>
                      </a:pPr>
                      <a:r>
                        <a:rPr lang="en-US" sz="2400" kern="100">
                          <a:effectLst/>
                        </a:rPr>
                        <a:t>Objective </a:t>
                      </a:r>
                      <a:endParaRPr lang="en-US" sz="2400" kern="100">
                        <a:effectLst/>
                        <a:latin typeface="Calibri" panose="020F0502020204030204" pitchFamily="34" charset="0"/>
                        <a:ea typeface="Calibri" panose="020F0502020204030204" pitchFamily="34" charset="0"/>
                        <a:cs typeface="Times New Roman" panose="02020603050405020304" pitchFamily="18" charset="0"/>
                      </a:endParaRPr>
                    </a:p>
                  </a:txBody>
                  <a:tcPr marL="20281" marR="20281" marT="0" marB="0"/>
                </a:tc>
                <a:extLst>
                  <a:ext uri="{0D108BD9-81ED-4DB2-BD59-A6C34878D82A}">
                    <a16:rowId xmlns:a16="http://schemas.microsoft.com/office/drawing/2014/main" val="123458014"/>
                  </a:ext>
                </a:extLst>
              </a:tr>
              <a:tr h="997394">
                <a:tc rowSpan="2">
                  <a:txBody>
                    <a:bodyPr/>
                    <a:lstStyle/>
                    <a:p>
                      <a:pPr algn="l">
                        <a:lnSpc>
                          <a:spcPct val="107000"/>
                        </a:lnSpc>
                        <a:spcAft>
                          <a:spcPts val="800"/>
                        </a:spcAft>
                      </a:pPr>
                      <a:r>
                        <a:rPr lang="en-US" sz="2400" kern="100" dirty="0">
                          <a:effectLst/>
                        </a:rPr>
                        <a:t>Understand your  audience</a:t>
                      </a:r>
                      <a:endParaRPr lang="en-US" sz="2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20281" marR="20281" marT="0" marB="0"/>
                </a:tc>
                <a:tc>
                  <a:txBody>
                    <a:bodyPr/>
                    <a:lstStyle/>
                    <a:p>
                      <a:pPr algn="just">
                        <a:lnSpc>
                          <a:spcPct val="107000"/>
                        </a:lnSpc>
                        <a:spcAft>
                          <a:spcPts val="800"/>
                        </a:spcAft>
                      </a:pPr>
                      <a:r>
                        <a:rPr lang="en-US" sz="2400" b="1" kern="100" dirty="0">
                          <a:effectLst/>
                        </a:rPr>
                        <a:t>Demographics </a:t>
                      </a:r>
                      <a:endParaRPr lang="en-US" sz="2400" b="1"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20281" marR="20281" marT="0" marB="0"/>
                </a:tc>
                <a:tc>
                  <a:txBody>
                    <a:bodyPr/>
                    <a:lstStyle/>
                    <a:p>
                      <a:pPr algn="just">
                        <a:lnSpc>
                          <a:spcPct val="107000"/>
                        </a:lnSpc>
                        <a:spcAft>
                          <a:spcPts val="800"/>
                        </a:spcAft>
                      </a:pPr>
                      <a:r>
                        <a:rPr lang="en-US" sz="1600" kern="100" dirty="0">
                          <a:effectLst/>
                        </a:rPr>
                        <a:t>Identify the audience's age, education level, political orientation, cultural background, and values.</a:t>
                      </a:r>
                      <a:r>
                        <a:rPr lang="en-US" sz="1900" kern="100" dirty="0">
                          <a:effectLst/>
                        </a:rPr>
                        <a:t> </a:t>
                      </a:r>
                    </a:p>
                    <a:p>
                      <a:pPr algn="just">
                        <a:lnSpc>
                          <a:spcPct val="107000"/>
                        </a:lnSpc>
                        <a:spcAft>
                          <a:spcPts val="800"/>
                        </a:spcAft>
                      </a:pPr>
                      <a:r>
                        <a:rPr lang="en-US" sz="1900" kern="100" dirty="0">
                          <a:effectLst/>
                        </a:rPr>
                        <a:t> </a:t>
                      </a:r>
                      <a:endParaRPr lang="en-US" sz="19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20281" marR="20281" marT="0" marB="0"/>
                </a:tc>
                <a:extLst>
                  <a:ext uri="{0D108BD9-81ED-4DB2-BD59-A6C34878D82A}">
                    <a16:rowId xmlns:a16="http://schemas.microsoft.com/office/drawing/2014/main" val="2226868369"/>
                  </a:ext>
                </a:extLst>
              </a:tr>
              <a:tr h="529940">
                <a:tc vMerge="1">
                  <a:txBody>
                    <a:bodyPr/>
                    <a:lstStyle/>
                    <a:p>
                      <a:endParaRPr lang="en-US"/>
                    </a:p>
                  </a:txBody>
                  <a:tcPr/>
                </a:tc>
                <a:tc>
                  <a:txBody>
                    <a:bodyPr/>
                    <a:lstStyle/>
                    <a:p>
                      <a:pPr algn="just">
                        <a:lnSpc>
                          <a:spcPct val="107000"/>
                        </a:lnSpc>
                        <a:spcAft>
                          <a:spcPts val="800"/>
                        </a:spcAft>
                      </a:pPr>
                      <a:r>
                        <a:rPr lang="en-US" sz="2400" b="1" kern="100" dirty="0">
                          <a:effectLst/>
                        </a:rPr>
                        <a:t>Beliefs and Attitudes</a:t>
                      </a:r>
                      <a:endParaRPr lang="en-US" sz="2400" b="1"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20281" marR="20281" marT="0" marB="0"/>
                </a:tc>
                <a:tc>
                  <a:txBody>
                    <a:bodyPr/>
                    <a:lstStyle/>
                    <a:p>
                      <a:pPr algn="just">
                        <a:lnSpc>
                          <a:spcPct val="107000"/>
                        </a:lnSpc>
                        <a:spcAft>
                          <a:spcPts val="800"/>
                        </a:spcAft>
                      </a:pPr>
                      <a:r>
                        <a:rPr lang="en-US" sz="1600" kern="100" dirty="0">
                          <a:effectLst/>
                        </a:rPr>
                        <a:t>Understand </a:t>
                      </a:r>
                      <a:r>
                        <a:rPr lang="en-US" sz="1600" kern="100" dirty="0" smtClean="0">
                          <a:effectLst/>
                        </a:rPr>
                        <a:t>their</a:t>
                      </a:r>
                      <a:r>
                        <a:rPr lang="en-US" sz="1600" kern="100" baseline="0" dirty="0" smtClean="0">
                          <a:effectLst/>
                        </a:rPr>
                        <a:t> beliefs,</a:t>
                      </a:r>
                      <a:r>
                        <a:rPr lang="en-US" sz="1600" kern="100" dirty="0" smtClean="0">
                          <a:effectLst/>
                        </a:rPr>
                        <a:t> </a:t>
                      </a:r>
                      <a:r>
                        <a:rPr lang="en-US" sz="1600" kern="100" dirty="0">
                          <a:effectLst/>
                        </a:rPr>
                        <a:t>their concerns, and what motivates them.</a:t>
                      </a:r>
                      <a:endParaRPr lang="en-US" sz="19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20281" marR="20281" marT="0" marB="0"/>
                </a:tc>
                <a:extLst>
                  <a:ext uri="{0D108BD9-81ED-4DB2-BD59-A6C34878D82A}">
                    <a16:rowId xmlns:a16="http://schemas.microsoft.com/office/drawing/2014/main" val="3892152310"/>
                  </a:ext>
                </a:extLst>
              </a:tr>
              <a:tr h="898022">
                <a:tc rowSpan="2">
                  <a:txBody>
                    <a:bodyPr/>
                    <a:lstStyle/>
                    <a:p>
                      <a:pPr>
                        <a:lnSpc>
                          <a:spcPct val="107000"/>
                        </a:lnSpc>
                        <a:spcAft>
                          <a:spcPts val="800"/>
                        </a:spcAft>
                      </a:pPr>
                      <a:r>
                        <a:rPr lang="en-US" sz="2400" kern="100" dirty="0">
                          <a:effectLst/>
                        </a:rPr>
                        <a:t>Create  a </a:t>
                      </a:r>
                      <a:r>
                        <a:rPr lang="en-US" sz="2400" kern="100" dirty="0" smtClean="0">
                          <a:effectLst/>
                        </a:rPr>
                        <a:t>Message</a:t>
                      </a:r>
                      <a:endParaRPr lang="en-US" sz="2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20281" marR="20281" marT="0" marB="0"/>
                </a:tc>
                <a:tc>
                  <a:txBody>
                    <a:bodyPr/>
                    <a:lstStyle/>
                    <a:p>
                      <a:pPr algn="just">
                        <a:lnSpc>
                          <a:spcPct val="107000"/>
                        </a:lnSpc>
                        <a:spcAft>
                          <a:spcPts val="800"/>
                        </a:spcAft>
                      </a:pPr>
                      <a:r>
                        <a:rPr lang="en-US" sz="2400" b="1" kern="100" dirty="0">
                          <a:effectLst/>
                        </a:rPr>
                        <a:t>Localized Impacts</a:t>
                      </a:r>
                    </a:p>
                    <a:p>
                      <a:pPr algn="just">
                        <a:lnSpc>
                          <a:spcPct val="107000"/>
                        </a:lnSpc>
                        <a:spcAft>
                          <a:spcPts val="800"/>
                        </a:spcAft>
                      </a:pPr>
                      <a:r>
                        <a:rPr lang="en-US" sz="2400" b="1" kern="100" dirty="0">
                          <a:effectLst/>
                        </a:rPr>
                        <a:t> </a:t>
                      </a:r>
                      <a:endParaRPr lang="en-US" sz="2400" b="1"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20281" marR="20281" marT="0" marB="0"/>
                </a:tc>
                <a:tc>
                  <a:txBody>
                    <a:bodyPr/>
                    <a:lstStyle/>
                    <a:p>
                      <a:pPr algn="just">
                        <a:lnSpc>
                          <a:spcPct val="107000"/>
                        </a:lnSpc>
                        <a:spcAft>
                          <a:spcPts val="800"/>
                        </a:spcAft>
                      </a:pPr>
                      <a:r>
                        <a:rPr lang="en-US" sz="1600" kern="100" dirty="0">
                          <a:effectLst/>
                        </a:rPr>
                        <a:t>Focus on how </a:t>
                      </a:r>
                      <a:r>
                        <a:rPr lang="en-US" sz="1600" kern="100" dirty="0" smtClean="0">
                          <a:effectLst/>
                        </a:rPr>
                        <a:t>sustainable</a:t>
                      </a:r>
                      <a:r>
                        <a:rPr lang="en-US" sz="1600" kern="100" baseline="0" dirty="0" smtClean="0">
                          <a:effectLst/>
                        </a:rPr>
                        <a:t> development </a:t>
                      </a:r>
                      <a:r>
                        <a:rPr lang="en-US" sz="1600" kern="100" dirty="0" smtClean="0">
                          <a:effectLst/>
                        </a:rPr>
                        <a:t>affects </a:t>
                      </a:r>
                      <a:r>
                        <a:rPr lang="en-US" sz="1600" kern="100" dirty="0">
                          <a:effectLst/>
                        </a:rPr>
                        <a:t>the local environment and community, making it more relatable.</a:t>
                      </a:r>
                      <a:endParaRPr lang="en-US" sz="19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20281" marR="20281" marT="0" marB="0"/>
                </a:tc>
                <a:extLst>
                  <a:ext uri="{0D108BD9-81ED-4DB2-BD59-A6C34878D82A}">
                    <a16:rowId xmlns:a16="http://schemas.microsoft.com/office/drawing/2014/main" val="3438312169"/>
                  </a:ext>
                </a:extLst>
              </a:tr>
              <a:tr h="794911">
                <a:tc vMerge="1">
                  <a:txBody>
                    <a:bodyPr/>
                    <a:lstStyle/>
                    <a:p>
                      <a:endParaRPr lang="en-US"/>
                    </a:p>
                  </a:txBody>
                  <a:tcPr/>
                </a:tc>
                <a:tc>
                  <a:txBody>
                    <a:bodyPr/>
                    <a:lstStyle/>
                    <a:p>
                      <a:pPr algn="just">
                        <a:lnSpc>
                          <a:spcPct val="107000"/>
                        </a:lnSpc>
                        <a:spcAft>
                          <a:spcPts val="800"/>
                        </a:spcAft>
                      </a:pPr>
                      <a:r>
                        <a:rPr lang="en-US" sz="2400" b="1" kern="100" dirty="0">
                          <a:effectLst/>
                        </a:rPr>
                        <a:t>Personal Relevance </a:t>
                      </a:r>
                      <a:endParaRPr lang="en-US" sz="2400" b="1"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20281" marR="20281" marT="0" marB="0"/>
                </a:tc>
                <a:tc>
                  <a:txBody>
                    <a:bodyPr/>
                    <a:lstStyle/>
                    <a:p>
                      <a:pPr algn="just">
                        <a:lnSpc>
                          <a:spcPct val="107000"/>
                        </a:lnSpc>
                        <a:spcAft>
                          <a:spcPts val="800"/>
                        </a:spcAft>
                      </a:pPr>
                      <a:r>
                        <a:rPr lang="en-US" sz="1600" kern="100" dirty="0">
                          <a:effectLst/>
                        </a:rPr>
                        <a:t>Show the impact of </a:t>
                      </a:r>
                      <a:r>
                        <a:rPr lang="en-US" sz="1600" kern="100" dirty="0" smtClean="0">
                          <a:effectLst/>
                        </a:rPr>
                        <a:t>climate change </a:t>
                      </a:r>
                      <a:r>
                        <a:rPr lang="en-US" sz="1600" kern="100" dirty="0">
                          <a:effectLst/>
                        </a:rPr>
                        <a:t>on aspects of daily life such as health, the economy, and safety, which people care about.</a:t>
                      </a:r>
                      <a:endParaRPr lang="en-US" sz="19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20281" marR="20281" marT="0" marB="0"/>
                </a:tc>
                <a:extLst>
                  <a:ext uri="{0D108BD9-81ED-4DB2-BD59-A6C34878D82A}">
                    <a16:rowId xmlns:a16="http://schemas.microsoft.com/office/drawing/2014/main" val="395688563"/>
                  </a:ext>
                </a:extLst>
              </a:tr>
            </a:tbl>
          </a:graphicData>
        </a:graphic>
      </p:graphicFrame>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924989097"/>
      </p:ext>
    </p:extLst>
  </p:cSld>
  <p:clrMapOvr>
    <a:masterClrMapping/>
  </p:clrMapOvr>
  <mc:AlternateContent xmlns:mc="http://schemas.openxmlformats.org/markup-compatibility/2006" xmlns:p14="http://schemas.microsoft.com/office/powerpoint/2010/main">
    <mc:Choice Requires="p14">
      <p:transition spd="slow" p14:dur="2000" advTm="69395"/>
    </mc:Choice>
    <mc:Fallback xmlns="">
      <p:transition spd="slow" advTm="693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454</TotalTime>
  <Words>682</Words>
  <Application>Microsoft Office PowerPoint</Application>
  <PresentationFormat>Widescreen</PresentationFormat>
  <Paragraphs>141</Paragraphs>
  <Slides>11</Slides>
  <Notes>7</Notes>
  <HiddenSlides>0</HiddenSlides>
  <MMClips>10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Anton</vt:lpstr>
      <vt:lpstr>Archivo Black</vt:lpstr>
      <vt:lpstr>Arial</vt:lpstr>
      <vt:lpstr>Calibri</vt:lpstr>
      <vt:lpstr>Calibri Light</vt:lpstr>
      <vt:lpstr>Roboto Slab</vt:lpstr>
      <vt:lpstr>Times New Roman</vt:lpstr>
      <vt:lpstr>Office Theme</vt:lpstr>
      <vt:lpstr>Culture, Gender, and Social Inclusion: A Study on Television Advertising and Sustainable Development </vt:lpstr>
      <vt:lpstr>Introduction </vt:lpstr>
      <vt:lpstr>PowerPoint Presentation</vt:lpstr>
      <vt:lpstr>PowerPoint Presentation</vt:lpstr>
      <vt:lpstr>RESEARCH METHODS: Sampling Procedures Descriptive statistics and content analysis</vt:lpstr>
      <vt:lpstr>PowerPoint Presentation</vt:lpstr>
      <vt:lpstr>RECOMMENDATIONS</vt:lpstr>
      <vt:lpstr>SUMMARY AND CONCLUSION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Culture, Gender, and Social Inclusion: A Study on Television Advertising and Sustainable Development</dc:title>
  <dc:creator>sabinahkemunto@gmail.com</dc:creator>
  <cp:lastModifiedBy>sabinahkemunto@gmail.com</cp:lastModifiedBy>
  <cp:revision>61</cp:revision>
  <dcterms:created xsi:type="dcterms:W3CDTF">2024-07-08T12:19:07Z</dcterms:created>
  <dcterms:modified xsi:type="dcterms:W3CDTF">2024-07-11T13:37:20Z</dcterms:modified>
</cp:coreProperties>
</file>

<file path=docProps/thumbnail.jpeg>
</file>